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6" r:id="rId3"/>
    <p:sldMasterId id="2147483708" r:id="rId4"/>
    <p:sldMasterId id="2147483732" r:id="rId5"/>
  </p:sldMasterIdLst>
  <p:notesMasterIdLst>
    <p:notesMasterId r:id="rId18"/>
  </p:notesMasterIdLst>
  <p:sldIdLst>
    <p:sldId id="256" r:id="rId6"/>
    <p:sldId id="267" r:id="rId7"/>
    <p:sldId id="271" r:id="rId8"/>
    <p:sldId id="258" r:id="rId9"/>
    <p:sldId id="272" r:id="rId10"/>
    <p:sldId id="260" r:id="rId11"/>
    <p:sldId id="268" r:id="rId12"/>
    <p:sldId id="270" r:id="rId13"/>
    <p:sldId id="265" r:id="rId14"/>
    <p:sldId id="263" r:id="rId15"/>
    <p:sldId id="261" r:id="rId16"/>
    <p:sldId id="2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9" autoAdjust="0"/>
    <p:restoredTop sz="62484" autoAdjust="0"/>
  </p:normalViewPr>
  <p:slideViewPr>
    <p:cSldViewPr snapToGrid="0">
      <p:cViewPr varScale="1">
        <p:scale>
          <a:sx n="66" d="100"/>
          <a:sy n="66" d="100"/>
        </p:scale>
        <p:origin x="145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6565DE-CD7A-4C16-A7E8-B6F15FDC3E14}" type="datetimeFigureOut">
              <a:rPr lang="en-US" smtClean="0"/>
              <a:t>2/12/2024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A539D-64C8-4F12-92E8-65DC8C88E3A3}" type="slidenum">
              <a:rPr lang="en-US" smtClean="0"/>
              <a:t>‹#›</a:t>
            </a:fld>
            <a:endParaRPr lang="en-US" dirty="0"/>
          </a:p>
        </p:txBody>
      </p:sp>
    </p:spTree>
    <p:extLst>
      <p:ext uri="{BB962C8B-B14F-4D97-AF65-F5344CB8AC3E}">
        <p14:creationId xmlns:p14="http://schemas.microsoft.com/office/powerpoint/2010/main" val="1268657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5A539D-64C8-4F12-92E8-65DC8C88E3A3}" type="slidenum">
              <a:rPr lang="en-US" smtClean="0"/>
              <a:t>1</a:t>
            </a:fld>
            <a:endParaRPr lang="en-US" dirty="0"/>
          </a:p>
        </p:txBody>
      </p:sp>
    </p:spTree>
    <p:extLst>
      <p:ext uri="{BB962C8B-B14F-4D97-AF65-F5344CB8AC3E}">
        <p14:creationId xmlns:p14="http://schemas.microsoft.com/office/powerpoint/2010/main" val="3233672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 Stevens at Perkins Observatory is putting together information to be shared</a:t>
            </a:r>
            <a:r>
              <a:rPr lang="en-US" baseline="0" dirty="0"/>
              <a:t> from a local source.</a:t>
            </a:r>
          </a:p>
          <a:p>
            <a:r>
              <a:rPr lang="en-US" baseline="0" dirty="0"/>
              <a:t>Also information is available on eclipse.ohio.gov</a:t>
            </a:r>
          </a:p>
          <a:p>
            <a:endParaRPr lang="en-US" baseline="0" dirty="0"/>
          </a:p>
          <a:p>
            <a:r>
              <a:rPr lang="en-US" baseline="0" dirty="0"/>
              <a:t>DCOHSEM also has other resources for education if needed.</a:t>
            </a:r>
          </a:p>
          <a:p>
            <a:endParaRPr lang="en-US" baseline="0" dirty="0"/>
          </a:p>
          <a:p>
            <a:r>
              <a:rPr lang="en-US" baseline="0" dirty="0"/>
              <a:t>Cell phones: Can damage the camera to take pictures, also not safe to view eclipse through cell phone camera</a:t>
            </a:r>
          </a:p>
          <a:p>
            <a:endParaRPr lang="en-US" baseline="0" dirty="0"/>
          </a:p>
          <a:p>
            <a:r>
              <a:rPr lang="en-US" baseline="0" dirty="0"/>
              <a:t>Viewing the eclipse without safety protection can cause same damage to eyes as staring at the sun. </a:t>
            </a:r>
          </a:p>
          <a:p>
            <a:endParaRPr lang="en-US" dirty="0"/>
          </a:p>
          <a:p>
            <a:r>
              <a:rPr lang="en-US" b="0" i="0" dirty="0">
                <a:solidFill>
                  <a:srgbClr val="000000"/>
                </a:solidFill>
                <a:effectLst/>
                <a:latin typeface="Arial" panose="020B0604020202020204" pitchFamily="34" charset="0"/>
              </a:rPr>
              <a:t>Exposure of the retina to intense visible light causes damage to its light-sensitive rod and cone cells. The light triggers a series of complex chemical reactions within the cells which damages their ability to respond to a visual stimulus, and in extreme cases, can destroy them. The </a:t>
            </a:r>
            <a:r>
              <a:rPr lang="en-US" b="1" i="0" dirty="0">
                <a:solidFill>
                  <a:srgbClr val="000000"/>
                </a:solidFill>
                <a:effectLst/>
                <a:latin typeface="Arial" panose="020B0604020202020204" pitchFamily="34" charset="0"/>
              </a:rPr>
              <a:t>result is a loss of visual function which may be either temporary or permanent, depending on the severity of the damage</a:t>
            </a:r>
            <a:r>
              <a:rPr lang="en-US" b="0" i="0" dirty="0">
                <a:solidFill>
                  <a:srgbClr val="000000"/>
                </a:solidFill>
                <a:effectLst/>
                <a:latin typeface="Arial" panose="020B0604020202020204" pitchFamily="34" charset="0"/>
              </a:rPr>
              <a:t>. When a person looks repeatedly or for a long time at the Sun without proper protection for the eyes, this photochemical retinal damage may be accompanied by a thermal injury - </a:t>
            </a:r>
            <a:r>
              <a:rPr lang="en-US" b="1" i="0" dirty="0">
                <a:solidFill>
                  <a:srgbClr val="000000"/>
                </a:solidFill>
                <a:effectLst/>
                <a:latin typeface="Arial" panose="020B0604020202020204" pitchFamily="34" charset="0"/>
              </a:rPr>
              <a:t>the high level of visible and near-infrared radiation causes heating that literally cooks the exposed tissue</a:t>
            </a:r>
            <a:r>
              <a:rPr lang="en-US" b="0" i="0" dirty="0">
                <a:solidFill>
                  <a:srgbClr val="000000"/>
                </a:solidFill>
                <a:effectLst/>
                <a:latin typeface="Arial" panose="020B0604020202020204" pitchFamily="34" charset="0"/>
              </a:rPr>
              <a:t>. This thermal injury or photocoagulation destroys the rods and cones, </a:t>
            </a:r>
            <a:r>
              <a:rPr lang="en-US" b="1" i="0" dirty="0">
                <a:solidFill>
                  <a:srgbClr val="000000"/>
                </a:solidFill>
                <a:effectLst/>
                <a:latin typeface="Arial" panose="020B0604020202020204" pitchFamily="34" charset="0"/>
              </a:rPr>
              <a:t>creating a small blind area</a:t>
            </a:r>
            <a:r>
              <a:rPr lang="en-US" b="0" i="0" dirty="0">
                <a:solidFill>
                  <a:srgbClr val="000000"/>
                </a:solidFill>
                <a:effectLst/>
                <a:latin typeface="Arial" panose="020B0604020202020204" pitchFamily="34" charset="0"/>
              </a:rPr>
              <a:t>. The danger to vision is significant because photic retinal injuries occur without any feeling of pain (there are no pain receptors in the retina), and the visual effects do not occur for at least several hours after the damage is done [Pitts, 1993].</a:t>
            </a:r>
            <a:endParaRPr lang="en-US" dirty="0"/>
          </a:p>
          <a:p>
            <a:endParaRPr lang="en-US" dirty="0"/>
          </a:p>
          <a:p>
            <a:r>
              <a:rPr lang="en-US" dirty="0"/>
              <a:t>https://eclipse.gsfc.nasa.gov/SEhelp/safety2.html</a:t>
            </a:r>
          </a:p>
        </p:txBody>
      </p:sp>
      <p:sp>
        <p:nvSpPr>
          <p:cNvPr id="4" name="Slide Number Placeholder 3"/>
          <p:cNvSpPr>
            <a:spLocks noGrp="1"/>
          </p:cNvSpPr>
          <p:nvPr>
            <p:ph type="sldNum" sz="quarter" idx="10"/>
          </p:nvPr>
        </p:nvSpPr>
        <p:spPr/>
        <p:txBody>
          <a:bodyPr/>
          <a:lstStyle/>
          <a:p>
            <a:fld id="{FA5A539D-64C8-4F12-92E8-65DC8C88E3A3}" type="slidenum">
              <a:rPr lang="en-US" smtClean="0"/>
              <a:t>10</a:t>
            </a:fld>
            <a:endParaRPr lang="en-US" dirty="0"/>
          </a:p>
        </p:txBody>
      </p:sp>
    </p:spTree>
    <p:extLst>
      <p:ext uri="{BB962C8B-B14F-4D97-AF65-F5344CB8AC3E}">
        <p14:creationId xmlns:p14="http://schemas.microsoft.com/office/powerpoint/2010/main" val="4239584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65865"/>
            <a:ext cx="5486400" cy="3600450"/>
          </a:xfrm>
        </p:spPr>
        <p:txBody>
          <a:bodyPr/>
          <a:lstStyle/>
          <a:p>
            <a:r>
              <a:rPr lang="en-US" sz="1600" dirty="0"/>
              <a:t>Current efforts (Dec 2023): </a:t>
            </a:r>
          </a:p>
          <a:p>
            <a:pPr marL="285750" indent="-285750">
              <a:buFont typeface="Arial" panose="020B0604020202020204" pitchFamily="34" charset="0"/>
              <a:buChar char="•"/>
            </a:pPr>
            <a:r>
              <a:rPr lang="en-US" sz="1600" dirty="0"/>
              <a:t>Event</a:t>
            </a:r>
            <a:r>
              <a:rPr lang="en-US" sz="1600" baseline="0" dirty="0"/>
              <a:t> venue list</a:t>
            </a:r>
          </a:p>
          <a:p>
            <a:pPr marL="285750" indent="-285750">
              <a:buFont typeface="Arial" panose="020B0604020202020204" pitchFamily="34" charset="0"/>
              <a:buChar char="•"/>
            </a:pPr>
            <a:r>
              <a:rPr lang="en-US" sz="1600" baseline="0" dirty="0"/>
              <a:t>Stakeholder presentations</a:t>
            </a:r>
          </a:p>
          <a:p>
            <a:pPr marL="285750" indent="-285750">
              <a:buFont typeface="Arial" panose="020B0604020202020204" pitchFamily="34" charset="0"/>
              <a:buChar char="•"/>
            </a:pPr>
            <a:r>
              <a:rPr lang="en-US" sz="1600" baseline="0" dirty="0"/>
              <a:t>Regular meetings this year and situational meetings in 2024</a:t>
            </a:r>
          </a:p>
          <a:p>
            <a:pPr marL="285750" indent="-285750">
              <a:buFont typeface="Arial" panose="020B0604020202020204" pitchFamily="34" charset="0"/>
              <a:buChar char="•"/>
            </a:pPr>
            <a:r>
              <a:rPr lang="en-US" sz="1600" baseline="0" dirty="0"/>
              <a:t>Keeping track of hotel and campground reservation open dates for this day/weekend before</a:t>
            </a:r>
          </a:p>
          <a:p>
            <a:pPr marL="285750" indent="-285750">
              <a:buFont typeface="Arial" panose="020B0604020202020204" pitchFamily="34" charset="0"/>
              <a:buChar char="•"/>
            </a:pPr>
            <a:r>
              <a:rPr lang="en-US" sz="1600" baseline="0" dirty="0"/>
              <a:t>Delaware County EOC will be open the day of the eclipse to help with day of issues</a:t>
            </a:r>
          </a:p>
          <a:p>
            <a:endParaRPr lang="en-US" sz="1600" baseline="0" dirty="0"/>
          </a:p>
          <a:p>
            <a:r>
              <a:rPr lang="en-US" sz="1600" baseline="0" dirty="0"/>
              <a:t>We are preparing for the worst and hoping for the best</a:t>
            </a:r>
          </a:p>
          <a:p>
            <a:endParaRPr lang="en-US" sz="16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mn-lt"/>
                <a:ea typeface="+mn-ea"/>
                <a:cs typeface="+mn-cs"/>
              </a:rPr>
              <a:t>If you make plans for this event please let us know.</a:t>
            </a:r>
          </a:p>
          <a:p>
            <a:endParaRPr lang="en-US" sz="1600" dirty="0"/>
          </a:p>
        </p:txBody>
      </p:sp>
      <p:sp>
        <p:nvSpPr>
          <p:cNvPr id="4" name="Slide Number Placeholder 3"/>
          <p:cNvSpPr>
            <a:spLocks noGrp="1"/>
          </p:cNvSpPr>
          <p:nvPr>
            <p:ph type="sldNum" sz="quarter" idx="10"/>
          </p:nvPr>
        </p:nvSpPr>
        <p:spPr/>
        <p:txBody>
          <a:bodyPr/>
          <a:lstStyle/>
          <a:p>
            <a:fld id="{9B4489AB-DA22-424B-83D6-317D49A0F0F3}"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994197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Ohio Eclipse Website:</a:t>
            </a:r>
          </a:p>
          <a:p>
            <a:r>
              <a:rPr lang="en-US" dirty="0"/>
              <a:t>eclipse.ohio.gov</a:t>
            </a:r>
          </a:p>
          <a:p>
            <a:endParaRPr lang="en-US" dirty="0"/>
          </a:p>
          <a:p>
            <a:r>
              <a:rPr lang="en-US" dirty="0"/>
              <a:t>Delaware County Website:</a:t>
            </a:r>
          </a:p>
          <a:p>
            <a:r>
              <a:rPr lang="en-US" dirty="0"/>
              <a:t>https://co.delaware.oh.us/2024solareclipse/</a:t>
            </a:r>
          </a:p>
          <a:p>
            <a:endParaRPr lang="en-US" dirty="0"/>
          </a:p>
        </p:txBody>
      </p:sp>
      <p:sp>
        <p:nvSpPr>
          <p:cNvPr id="4" name="Slide Number Placeholder 3"/>
          <p:cNvSpPr>
            <a:spLocks noGrp="1"/>
          </p:cNvSpPr>
          <p:nvPr>
            <p:ph type="sldNum" sz="quarter" idx="10"/>
          </p:nvPr>
        </p:nvSpPr>
        <p:spPr/>
        <p:txBody>
          <a:bodyPr/>
          <a:lstStyle/>
          <a:p>
            <a:fld id="{FA5A539D-64C8-4F12-92E8-65DC8C88E3A3}" type="slidenum">
              <a:rPr lang="en-US" smtClean="0"/>
              <a:t>12</a:t>
            </a:fld>
            <a:endParaRPr lang="en-US" dirty="0"/>
          </a:p>
        </p:txBody>
      </p:sp>
    </p:spTree>
    <p:extLst>
      <p:ext uri="{BB962C8B-B14F-4D97-AF65-F5344CB8AC3E}">
        <p14:creationId xmlns:p14="http://schemas.microsoft.com/office/powerpoint/2010/main" val="1523258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69900"/>
            <a:ext cx="5110163" cy="2874963"/>
          </a:xfrm>
        </p:spPr>
      </p:sp>
      <p:sp>
        <p:nvSpPr>
          <p:cNvPr id="3" name="Notes Placeholder 2"/>
          <p:cNvSpPr>
            <a:spLocks noGrp="1"/>
          </p:cNvSpPr>
          <p:nvPr>
            <p:ph type="body" idx="1"/>
          </p:nvPr>
        </p:nvSpPr>
        <p:spPr>
          <a:xfrm>
            <a:off x="685800" y="3752850"/>
            <a:ext cx="5486400" cy="4248150"/>
          </a:xfrm>
        </p:spPr>
        <p:txBody>
          <a:bodyPr/>
          <a:lstStyle/>
          <a:p>
            <a:r>
              <a:rPr lang="en-US" sz="1600" dirty="0"/>
              <a:t>This is the map from NASA which show the path of totality for the whole US and beyond. </a:t>
            </a:r>
          </a:p>
          <a:p>
            <a:r>
              <a:rPr lang="en-US" sz="1600" dirty="0"/>
              <a:t>https://science.nasa.gov/resource/nasas-2023-and-2024-solar-eclipse-map/</a:t>
            </a:r>
          </a:p>
          <a:p>
            <a:endParaRPr lang="en-US" sz="1600" dirty="0"/>
          </a:p>
          <a:p>
            <a:r>
              <a:rPr lang="en-US" sz="1600" dirty="0"/>
              <a:t>Even areas outside of the totality area will have visitors and people traveling through from the eclipse. These areas can also feel the strain on resources due to this event.</a:t>
            </a:r>
          </a:p>
          <a:p>
            <a:endParaRPr lang="en-US" sz="1600" dirty="0"/>
          </a:p>
          <a:p>
            <a:endParaRPr lang="en-US" sz="1600" dirty="0"/>
          </a:p>
          <a:p>
            <a:endParaRPr lang="en-US" dirty="0"/>
          </a:p>
        </p:txBody>
      </p:sp>
      <p:sp>
        <p:nvSpPr>
          <p:cNvPr id="4" name="Slide Number Placeholder 3"/>
          <p:cNvSpPr>
            <a:spLocks noGrp="1"/>
          </p:cNvSpPr>
          <p:nvPr>
            <p:ph type="sldNum" sz="quarter" idx="10"/>
          </p:nvPr>
        </p:nvSpPr>
        <p:spPr/>
        <p:txBody>
          <a:bodyPr/>
          <a:lstStyle/>
          <a:p>
            <a:fld id="{9B4489AB-DA22-424B-83D6-317D49A0F0F3}"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530536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https://www.greatamericaneclipse.com/visitation</a:t>
            </a:r>
          </a:p>
          <a:p>
            <a:endParaRPr lang="en-US" dirty="0"/>
          </a:p>
          <a:p>
            <a:r>
              <a:rPr lang="en-US" dirty="0"/>
              <a:t>The estimates for visitation given on this page are derived from these assumptions:</a:t>
            </a:r>
          </a:p>
          <a:p>
            <a:r>
              <a:rPr lang="en-US" dirty="0"/>
              <a:t>Consider someone who live 200 miles from the centerline of eclipse. This person will certainly have heard about the eclipse from print, broadcast, and social media. This person will have received the impression that the eclipse is a special sight and worth seeing.</a:t>
            </a:r>
          </a:p>
          <a:p>
            <a:r>
              <a:rPr lang="en-US" dirty="0"/>
              <a:t>Not every one has the freedom travel. Monday is a work day and for some, a school day. Some people may be deterred by stories of past traffic jams at the 2017 eclipse. Some people will simply be completely disinterested. </a:t>
            </a:r>
          </a:p>
          <a:p>
            <a:r>
              <a:rPr lang="en-US" dirty="0"/>
              <a:t>Weighing these factors, we began with the assumption that for an average person 200 miles away, there is a high possibility of 2% that they would drive to the path of totality and a low possibility of 0.5%. And then halve that estimate for 400 miles, again at 800 miles, and so on.</a:t>
            </a:r>
          </a:p>
          <a:p>
            <a:r>
              <a:rPr lang="en-US" dirty="0"/>
              <a:t>These are the steps for the geographic analysis we performed:</a:t>
            </a:r>
          </a:p>
          <a:p>
            <a:r>
              <a:rPr lang="en-US" dirty="0"/>
              <a:t>We began with the US Census county enumeration data from the 2020 census. To constrain a compute-intensive process, we “lumped” the US population into over 3,000 county seats.</a:t>
            </a:r>
          </a:p>
          <a:p>
            <a:r>
              <a:rPr lang="en-US" dirty="0"/>
              <a:t>We digitized a series of eclipse destination points in the path of totality. We placed these points along highway intersections or off-ramps near the centerline of totality. Don’t thing of these points as exact gathering places but rather represent the local area.</a:t>
            </a:r>
          </a:p>
          <a:p>
            <a:r>
              <a:rPr lang="en-US" dirty="0"/>
              <a:t>In ArcGIS software, we performed geographic analysis to calculate the shortest drive paths from each county seat to the eclipse destination points. We also know how many people live in that county and the distance of the path of totality.</a:t>
            </a:r>
          </a:p>
          <a:p>
            <a:r>
              <a:rPr lang="en-US" dirty="0"/>
              <a:t>We apply our assumption as a formula and compute the visitation probabilities from each county seat. </a:t>
            </a:r>
          </a:p>
          <a:p>
            <a:r>
              <a:rPr lang="en-US" dirty="0"/>
              <a:t>Multiple shortest drive paths will typically converge on a destination. Some up the visitation numbers from each drive path for the destination.</a:t>
            </a:r>
          </a:p>
          <a:p>
            <a:r>
              <a:rPr lang="en-US" dirty="0"/>
              <a:t>After consideration, we decided to apply additional weights to the visitation estimates, recognizing that a location such as Texas is more likely to experience sunny weather, hence higher visitation.</a:t>
            </a:r>
          </a:p>
          <a:p>
            <a:endParaRPr lang="en-US" dirty="0"/>
          </a:p>
        </p:txBody>
      </p:sp>
      <p:sp>
        <p:nvSpPr>
          <p:cNvPr id="4" name="Slide Number Placeholder 3"/>
          <p:cNvSpPr>
            <a:spLocks noGrp="1"/>
          </p:cNvSpPr>
          <p:nvPr>
            <p:ph type="sldNum" sz="quarter" idx="5"/>
          </p:nvPr>
        </p:nvSpPr>
        <p:spPr/>
        <p:txBody>
          <a:bodyPr/>
          <a:lstStyle/>
          <a:p>
            <a:fld id="{FA5A539D-64C8-4F12-92E8-65DC8C88E3A3}" type="slidenum">
              <a:rPr lang="en-US" smtClean="0"/>
              <a:t>3</a:t>
            </a:fld>
            <a:endParaRPr lang="en-US" dirty="0"/>
          </a:p>
        </p:txBody>
      </p:sp>
    </p:spTree>
    <p:extLst>
      <p:ext uri="{BB962C8B-B14F-4D97-AF65-F5344CB8AC3E}">
        <p14:creationId xmlns:p14="http://schemas.microsoft.com/office/powerpoint/2010/main" val="98040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69900"/>
            <a:ext cx="5110163" cy="2874963"/>
          </a:xfrm>
        </p:spPr>
      </p:sp>
      <p:sp>
        <p:nvSpPr>
          <p:cNvPr id="3" name="Notes Placeholder 2"/>
          <p:cNvSpPr>
            <a:spLocks noGrp="1"/>
          </p:cNvSpPr>
          <p:nvPr>
            <p:ph type="body" idx="1"/>
          </p:nvPr>
        </p:nvSpPr>
        <p:spPr>
          <a:xfrm>
            <a:off x="685800" y="3752850"/>
            <a:ext cx="5486400" cy="4248150"/>
          </a:xfrm>
        </p:spPr>
        <p:txBody>
          <a:bodyPr/>
          <a:lstStyle/>
          <a:p>
            <a:r>
              <a:rPr lang="en-US" dirty="0"/>
              <a:t>On the maps, the outer lines show the extent of the width of the totality pathway, and the inner center line shows the totality center line, where totality will be longest.</a:t>
            </a:r>
          </a:p>
          <a:p>
            <a:endParaRPr lang="en-US" dirty="0"/>
          </a:p>
          <a:p>
            <a:r>
              <a:rPr lang="en-US" dirty="0"/>
              <a:t>You can see on the map that Cincinnati and Columbus are on the southern edge of the totality pathway, and that the totality center line exits out into Lake Erie just west of Cleveland. </a:t>
            </a:r>
          </a:p>
          <a:p>
            <a:endParaRPr lang="en-US" dirty="0"/>
          </a:p>
          <a:p>
            <a:r>
              <a:rPr lang="en-US" u="sng" dirty="0"/>
              <a:t>Dayton, Akron, Lima, Toledo, Springfield, Sandusky, and other large cities in Ohio are within the totality pathway. Also the City of Delaware</a:t>
            </a:r>
          </a:p>
          <a:p>
            <a:endParaRPr lang="en-US" dirty="0"/>
          </a:p>
          <a:p>
            <a:r>
              <a:rPr lang="en-US" dirty="0"/>
              <a:t>The red line is the edge of the eclipse totality line.</a:t>
            </a:r>
          </a:p>
          <a:p>
            <a:endParaRPr lang="en-US" dirty="0"/>
          </a:p>
          <a:p>
            <a:r>
              <a:rPr lang="en-US" dirty="0"/>
              <a:t>Most of Delaware County will</a:t>
            </a:r>
            <a:r>
              <a:rPr lang="en-US" baseline="0" dirty="0"/>
              <a:t> experience some sort of totality</a:t>
            </a:r>
          </a:p>
          <a:p>
            <a:endParaRPr lang="en-US" baseline="0" dirty="0"/>
          </a:p>
          <a:p>
            <a:r>
              <a:rPr lang="en-US" baseline="0" dirty="0"/>
              <a:t>Even areas outside the county can be affected by travelers and the resource stress they bring. Fuel, grocery, and other amenities can be stressed by the amount of population moving through some of the smaller communities and some of the large ones. </a:t>
            </a:r>
            <a:endParaRPr lang="en-US" dirty="0"/>
          </a:p>
          <a:p>
            <a:endParaRPr lang="en-US" dirty="0"/>
          </a:p>
          <a:p>
            <a:r>
              <a:rPr lang="en-US" dirty="0"/>
              <a:t>Eclipse is Apr. 8, 2024: Here in Delaware County the eclipse will begin about 2:00 pm, with totality starting at about 3:10 pm and lasting under 2 mins. Totality length varies based on where you are in county</a:t>
            </a:r>
          </a:p>
          <a:p>
            <a:endParaRPr lang="en-US" dirty="0"/>
          </a:p>
          <a:p>
            <a:r>
              <a:rPr lang="en-US" dirty="0"/>
              <a:t>Event venues advertised by state: 64-both viewing locations and historic markers</a:t>
            </a:r>
          </a:p>
          <a:p>
            <a:r>
              <a:rPr lang="en-US" dirty="0"/>
              <a:t>EMA estimated Event venues: 171</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B4489AB-DA22-424B-83D6-317D49A0F0F3}"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855764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https://nationaleclipse.com/events.html</a:t>
            </a:r>
          </a:p>
          <a:p>
            <a:r>
              <a:rPr lang="en-US" dirty="0"/>
              <a:t>https://www.visitdelohio.com/event_listing_type/eclipse-event/</a:t>
            </a:r>
          </a:p>
          <a:p>
            <a:endParaRPr lang="en-US" dirty="0"/>
          </a:p>
          <a:p>
            <a:r>
              <a:rPr lang="en-US" dirty="0"/>
              <a:t>If you have an event please let DCOHSEM know. It is important for our operational emergency responders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BA8607-C81A-442D-BF64-5CD3A11B31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391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9738" y="320675"/>
            <a:ext cx="3438525" cy="1933575"/>
          </a:xfrm>
        </p:spPr>
      </p:sp>
      <p:sp>
        <p:nvSpPr>
          <p:cNvPr id="3" name="Notes Placeholder 2"/>
          <p:cNvSpPr>
            <a:spLocks noGrp="1"/>
          </p:cNvSpPr>
          <p:nvPr>
            <p:ph type="body" idx="1"/>
          </p:nvPr>
        </p:nvSpPr>
        <p:spPr>
          <a:xfrm>
            <a:off x="685800" y="2419928"/>
            <a:ext cx="5486400" cy="6493164"/>
          </a:xfrm>
        </p:spPr>
        <p:txBody>
          <a:bodyPr/>
          <a:lstStyle/>
          <a:p>
            <a:r>
              <a:rPr lang="en-US" sz="1400" b="1" dirty="0"/>
              <a:t>Delaware County stakeholders are most concerned with traffic and communication per the 2022 survey</a:t>
            </a:r>
          </a:p>
          <a:p>
            <a:endParaRPr lang="en-US" sz="1400" dirty="0"/>
          </a:p>
          <a:p>
            <a:endParaRPr lang="en-US" dirty="0"/>
          </a:p>
        </p:txBody>
      </p:sp>
      <p:sp>
        <p:nvSpPr>
          <p:cNvPr id="4" name="Slide Number Placeholder 3"/>
          <p:cNvSpPr>
            <a:spLocks noGrp="1"/>
          </p:cNvSpPr>
          <p:nvPr>
            <p:ph type="sldNum" sz="quarter" idx="10"/>
          </p:nvPr>
        </p:nvSpPr>
        <p:spPr/>
        <p:txBody>
          <a:bodyPr/>
          <a:lstStyle/>
          <a:p>
            <a:fld id="{9B4489AB-DA22-424B-83D6-317D49A0F0F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864949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9738" y="320675"/>
            <a:ext cx="3438525" cy="1933575"/>
          </a:xfrm>
        </p:spPr>
      </p:sp>
      <p:sp>
        <p:nvSpPr>
          <p:cNvPr id="3" name="Notes Placeholder 2"/>
          <p:cNvSpPr>
            <a:spLocks noGrp="1"/>
          </p:cNvSpPr>
          <p:nvPr>
            <p:ph type="body" idx="1"/>
          </p:nvPr>
        </p:nvSpPr>
        <p:spPr>
          <a:xfrm>
            <a:off x="685800" y="2419928"/>
            <a:ext cx="5486400" cy="6493164"/>
          </a:xfrm>
        </p:spPr>
        <p:txBody>
          <a:bodyPr/>
          <a:lstStyle/>
          <a:p>
            <a:r>
              <a:rPr lang="en-US" dirty="0"/>
              <a:t>On this website is also a place for the public or you if you are interested to sign up to receive solar eclipse bulletins for continued information</a:t>
            </a:r>
          </a:p>
          <a:p>
            <a:endParaRPr lang="en-US" dirty="0"/>
          </a:p>
        </p:txBody>
      </p:sp>
      <p:sp>
        <p:nvSpPr>
          <p:cNvPr id="4" name="Slide Number Placeholder 3"/>
          <p:cNvSpPr>
            <a:spLocks noGrp="1"/>
          </p:cNvSpPr>
          <p:nvPr>
            <p:ph type="sldNum" sz="quarter" idx="10"/>
          </p:nvPr>
        </p:nvSpPr>
        <p:spPr/>
        <p:txBody>
          <a:bodyPr/>
          <a:lstStyle/>
          <a:p>
            <a:fld id="{9B4489AB-DA22-424B-83D6-317D49A0F0F3}"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767965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planning ahead you do for your own building, staff, and/or</a:t>
            </a:r>
            <a:r>
              <a:rPr lang="en-US" baseline="0" dirty="0"/>
              <a:t> patrons can help with this effort. </a:t>
            </a:r>
          </a:p>
          <a:p>
            <a:pPr marL="171450" indent="-171450">
              <a:buFont typeface="Arial" panose="020B0604020202020204" pitchFamily="34" charset="0"/>
              <a:buChar char="•"/>
            </a:pPr>
            <a:r>
              <a:rPr lang="en-US" baseline="0" dirty="0"/>
              <a:t>Shift changes</a:t>
            </a:r>
          </a:p>
          <a:p>
            <a:pPr marL="171450" indent="-171450">
              <a:buFont typeface="Arial" panose="020B0604020202020204" pitchFamily="34" charset="0"/>
              <a:buChar char="•"/>
            </a:pPr>
            <a:r>
              <a:rPr lang="en-US" baseline="0" dirty="0"/>
              <a:t>Traffic issues for clients &amp; staff</a:t>
            </a:r>
          </a:p>
          <a:p>
            <a:pPr marL="171450" indent="-171450">
              <a:buFont typeface="Arial" panose="020B0604020202020204" pitchFamily="34" charset="0"/>
              <a:buChar char="•"/>
            </a:pPr>
            <a:r>
              <a:rPr lang="en-US" baseline="0" dirty="0"/>
              <a:t>Any solar powered lights or other items which come on in darkness that may interrupt operations or block viewing if you are holding an event</a:t>
            </a:r>
          </a:p>
          <a:p>
            <a:pPr marL="171450" indent="-171450">
              <a:buFont typeface="Arial" panose="020B0604020202020204" pitchFamily="34" charset="0"/>
              <a:buChar char="•"/>
            </a:pPr>
            <a:r>
              <a:rPr lang="en-US" baseline="0" dirty="0"/>
              <a:t>Are there items which are popular at your business which you want to order or more or order restock sooner of</a:t>
            </a:r>
          </a:p>
          <a:p>
            <a:pPr marL="171450" indent="-171450">
              <a:buFont typeface="Arial" panose="020B0604020202020204" pitchFamily="34" charset="0"/>
              <a:buChar char="•"/>
            </a:pPr>
            <a:r>
              <a:rPr lang="en-US" baseline="0" dirty="0"/>
              <a:t>Communications with cell phones and wireless internet may be difficult</a:t>
            </a:r>
          </a:p>
          <a:p>
            <a:endParaRPr lang="en-US" baseline="0" dirty="0"/>
          </a:p>
          <a:p>
            <a:r>
              <a:rPr lang="en-US" baseline="0" dirty="0"/>
              <a:t>If you make a plan, please let DCOHSEM know so we can include your plan in overall planning efforts.</a:t>
            </a:r>
            <a:endParaRPr lang="en-US" dirty="0"/>
          </a:p>
        </p:txBody>
      </p:sp>
      <p:sp>
        <p:nvSpPr>
          <p:cNvPr id="4" name="Slide Number Placeholder 3"/>
          <p:cNvSpPr>
            <a:spLocks noGrp="1"/>
          </p:cNvSpPr>
          <p:nvPr>
            <p:ph type="sldNum" sz="quarter" idx="10"/>
          </p:nvPr>
        </p:nvSpPr>
        <p:spPr/>
        <p:txBody>
          <a:bodyPr/>
          <a:lstStyle/>
          <a:p>
            <a:fld id="{FA5A539D-64C8-4F12-92E8-65DC8C88E3A3}"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973565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planning ahead you do for your own building, staff, and/or</a:t>
            </a:r>
            <a:r>
              <a:rPr lang="en-US" baseline="0" dirty="0"/>
              <a:t> patrons can help with this effort. </a:t>
            </a:r>
          </a:p>
          <a:p>
            <a:endParaRPr lang="en-US" baseline="0" dirty="0"/>
          </a:p>
          <a:p>
            <a:r>
              <a:rPr lang="en-US" baseline="0" dirty="0"/>
              <a:t>If you make a plan, please let DCOHSEM know so we can include your plan in overall planning efforts.</a:t>
            </a:r>
            <a:endParaRPr lang="en-US" dirty="0"/>
          </a:p>
        </p:txBody>
      </p:sp>
      <p:sp>
        <p:nvSpPr>
          <p:cNvPr id="4" name="Slide Number Placeholder 3"/>
          <p:cNvSpPr>
            <a:spLocks noGrp="1"/>
          </p:cNvSpPr>
          <p:nvPr>
            <p:ph type="sldNum" sz="quarter" idx="10"/>
          </p:nvPr>
        </p:nvSpPr>
        <p:spPr/>
        <p:txBody>
          <a:bodyPr/>
          <a:lstStyle/>
          <a:p>
            <a:fld id="{FA5A539D-64C8-4F12-92E8-65DC8C88E3A3}" type="slidenum">
              <a:rPr lang="en-US" smtClean="0"/>
              <a:t>9</a:t>
            </a:fld>
            <a:endParaRPr lang="en-US" dirty="0"/>
          </a:p>
        </p:txBody>
      </p:sp>
    </p:spTree>
    <p:extLst>
      <p:ext uri="{BB962C8B-B14F-4D97-AF65-F5344CB8AC3E}">
        <p14:creationId xmlns:p14="http://schemas.microsoft.com/office/powerpoint/2010/main" val="3356027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A000072-0B17-406E-A5E8-607AB0887437}" type="datetimeFigureOut">
              <a:rPr lang="en-US" smtClean="0"/>
              <a:t>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E2C03D-3BCA-4777-92A8-9840B251221B}" type="slidenum">
              <a:rPr lang="en-US" smtClean="0"/>
              <a:t>‹#›</a:t>
            </a:fld>
            <a:endParaRPr lang="en-US" dirty="0"/>
          </a:p>
        </p:txBody>
      </p:sp>
    </p:spTree>
    <p:extLst>
      <p:ext uri="{BB962C8B-B14F-4D97-AF65-F5344CB8AC3E}">
        <p14:creationId xmlns:p14="http://schemas.microsoft.com/office/powerpoint/2010/main" val="2976533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000072-0B17-406E-A5E8-607AB0887437}" type="datetimeFigureOut">
              <a:rPr lang="en-US" smtClean="0"/>
              <a:t>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E2C03D-3BCA-4777-92A8-9840B251221B}" type="slidenum">
              <a:rPr lang="en-US" smtClean="0"/>
              <a:t>‹#›</a:t>
            </a:fld>
            <a:endParaRPr lang="en-US" dirty="0"/>
          </a:p>
        </p:txBody>
      </p:sp>
    </p:spTree>
    <p:extLst>
      <p:ext uri="{BB962C8B-B14F-4D97-AF65-F5344CB8AC3E}">
        <p14:creationId xmlns:p14="http://schemas.microsoft.com/office/powerpoint/2010/main" val="2725644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000072-0B17-406E-A5E8-607AB0887437}" type="datetimeFigureOut">
              <a:rPr lang="en-US" smtClean="0"/>
              <a:t>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E2C03D-3BCA-4777-92A8-9840B251221B}" type="slidenum">
              <a:rPr lang="en-US" smtClean="0"/>
              <a:t>‹#›</a:t>
            </a:fld>
            <a:endParaRPr lang="en-US" dirty="0"/>
          </a:p>
        </p:txBody>
      </p:sp>
    </p:spTree>
    <p:extLst>
      <p:ext uri="{BB962C8B-B14F-4D97-AF65-F5344CB8AC3E}">
        <p14:creationId xmlns:p14="http://schemas.microsoft.com/office/powerpoint/2010/main" val="1622063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D334580-4874-4752-B240-0BEA6249DA20}" type="datetimeFigureOut">
              <a:rPr lang="en-US" smtClean="0">
                <a:solidFill>
                  <a:prstClr val="black">
                    <a:tint val="75000"/>
                  </a:prstClr>
                </a:solidFill>
              </a:rPr>
              <a:pPr/>
              <a:t>2/12/2024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E87508-7A9A-4329-A43B-602440EA75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94560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334580-4874-4752-B240-0BEA6249DA20}" type="datetimeFigureOut">
              <a:rPr lang="en-US" smtClean="0">
                <a:solidFill>
                  <a:prstClr val="black">
                    <a:tint val="75000"/>
                  </a:prstClr>
                </a:solidFill>
              </a:rPr>
              <a:pPr/>
              <a:t>2/12/2024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E87508-7A9A-4329-A43B-602440EA75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62563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D334580-4874-4752-B240-0BEA6249DA20}" type="datetimeFigureOut">
              <a:rPr lang="en-US" smtClean="0">
                <a:solidFill>
                  <a:prstClr val="black">
                    <a:tint val="75000"/>
                  </a:prstClr>
                </a:solidFill>
              </a:rPr>
              <a:pPr/>
              <a:t>2/12/2024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E87508-7A9A-4329-A43B-602440EA75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1606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334580-4874-4752-B240-0BEA6249DA20}" type="datetimeFigureOut">
              <a:rPr lang="en-US" smtClean="0">
                <a:solidFill>
                  <a:prstClr val="black">
                    <a:tint val="75000"/>
                  </a:prstClr>
                </a:solidFill>
              </a:rPr>
              <a:pPr/>
              <a:t>2/12/2024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BE87508-7A9A-4329-A43B-602440EA75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75887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334580-4874-4752-B240-0BEA6249DA20}" type="datetimeFigureOut">
              <a:rPr lang="en-US" smtClean="0">
                <a:solidFill>
                  <a:prstClr val="black">
                    <a:tint val="75000"/>
                  </a:prstClr>
                </a:solidFill>
              </a:rPr>
              <a:pPr/>
              <a:t>2/12/2024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BE87508-7A9A-4329-A43B-602440EA75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3797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334580-4874-4752-B240-0BEA6249DA20}" type="datetimeFigureOut">
              <a:rPr lang="en-US" smtClean="0">
                <a:solidFill>
                  <a:prstClr val="black">
                    <a:tint val="75000"/>
                  </a:prstClr>
                </a:solidFill>
              </a:rPr>
              <a:pPr/>
              <a:t>2/12/2024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BE87508-7A9A-4329-A43B-602440EA75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4801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334580-4874-4752-B240-0BEA6249DA20}" type="datetimeFigureOut">
              <a:rPr lang="en-US" smtClean="0">
                <a:solidFill>
                  <a:prstClr val="black">
                    <a:tint val="75000"/>
                  </a:prstClr>
                </a:solidFill>
              </a:rPr>
              <a:pPr/>
              <a:t>2/12/2024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BE87508-7A9A-4329-A43B-602440EA75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9984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D334580-4874-4752-B240-0BEA6249DA20}" type="datetimeFigureOut">
              <a:rPr lang="en-US" smtClean="0">
                <a:solidFill>
                  <a:prstClr val="black">
                    <a:tint val="75000"/>
                  </a:prstClr>
                </a:solidFill>
              </a:rPr>
              <a:pPr/>
              <a:t>2/12/2024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BE87508-7A9A-4329-A43B-602440EA75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29638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000072-0B17-406E-A5E8-607AB0887437}" type="datetimeFigureOut">
              <a:rPr lang="en-US" smtClean="0"/>
              <a:t>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E2C03D-3BCA-4777-92A8-9840B251221B}" type="slidenum">
              <a:rPr lang="en-US" smtClean="0"/>
              <a:t>‹#›</a:t>
            </a:fld>
            <a:endParaRPr lang="en-US" dirty="0"/>
          </a:p>
        </p:txBody>
      </p:sp>
    </p:spTree>
    <p:extLst>
      <p:ext uri="{BB962C8B-B14F-4D97-AF65-F5344CB8AC3E}">
        <p14:creationId xmlns:p14="http://schemas.microsoft.com/office/powerpoint/2010/main" val="2030185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D334580-4874-4752-B240-0BEA6249DA20}" type="datetimeFigureOut">
              <a:rPr lang="en-US" smtClean="0">
                <a:solidFill>
                  <a:prstClr val="black">
                    <a:tint val="75000"/>
                  </a:prstClr>
                </a:solidFill>
              </a:rPr>
              <a:pPr/>
              <a:t>2/12/2024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BE87508-7A9A-4329-A43B-602440EA75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8240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334580-4874-4752-B240-0BEA6249DA20}" type="datetimeFigureOut">
              <a:rPr lang="en-US" smtClean="0">
                <a:solidFill>
                  <a:prstClr val="black">
                    <a:tint val="75000"/>
                  </a:prstClr>
                </a:solidFill>
              </a:rPr>
              <a:pPr/>
              <a:t>2/12/2024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E87508-7A9A-4329-A43B-602440EA75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821731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334580-4874-4752-B240-0BEA6249DA20}" type="datetimeFigureOut">
              <a:rPr lang="en-US" smtClean="0">
                <a:solidFill>
                  <a:prstClr val="black">
                    <a:tint val="75000"/>
                  </a:prstClr>
                </a:solidFill>
              </a:rPr>
              <a:pPr/>
              <a:t>2/12/2024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E87508-7A9A-4329-A43B-602440EA75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070748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D334580-4874-4752-B240-0BEA6249DA20}" type="datetimeFigureOut">
              <a:rPr lang="en-US" smtClean="0">
                <a:solidFill>
                  <a:prstClr val="black">
                    <a:tint val="75000"/>
                  </a:prstClr>
                </a:solidFill>
              </a:rPr>
              <a:pPr/>
              <a:t>2/12/2024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E87508-7A9A-4329-A43B-602440EA75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75057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334580-4874-4752-B240-0BEA6249DA20}" type="datetimeFigureOut">
              <a:rPr lang="en-US" smtClean="0">
                <a:solidFill>
                  <a:prstClr val="black">
                    <a:tint val="75000"/>
                  </a:prstClr>
                </a:solidFill>
              </a:rPr>
              <a:pPr/>
              <a:t>2/12/2024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E87508-7A9A-4329-A43B-602440EA75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84004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D334580-4874-4752-B240-0BEA6249DA20}" type="datetimeFigureOut">
              <a:rPr lang="en-US" smtClean="0">
                <a:solidFill>
                  <a:prstClr val="black">
                    <a:tint val="75000"/>
                  </a:prstClr>
                </a:solidFill>
              </a:rPr>
              <a:pPr/>
              <a:t>2/12/2024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E87508-7A9A-4329-A43B-602440EA75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910180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334580-4874-4752-B240-0BEA6249DA20}" type="datetimeFigureOut">
              <a:rPr lang="en-US" smtClean="0">
                <a:solidFill>
                  <a:prstClr val="black">
                    <a:tint val="75000"/>
                  </a:prstClr>
                </a:solidFill>
              </a:rPr>
              <a:pPr/>
              <a:t>2/12/2024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BE87508-7A9A-4329-A43B-602440EA75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76230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334580-4874-4752-B240-0BEA6249DA20}" type="datetimeFigureOut">
              <a:rPr lang="en-US" smtClean="0">
                <a:solidFill>
                  <a:prstClr val="black">
                    <a:tint val="75000"/>
                  </a:prstClr>
                </a:solidFill>
              </a:rPr>
              <a:pPr/>
              <a:t>2/12/2024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BE87508-7A9A-4329-A43B-602440EA75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534022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334580-4874-4752-B240-0BEA6249DA20}" type="datetimeFigureOut">
              <a:rPr lang="en-US" smtClean="0">
                <a:solidFill>
                  <a:prstClr val="black">
                    <a:tint val="75000"/>
                  </a:prstClr>
                </a:solidFill>
              </a:rPr>
              <a:pPr/>
              <a:t>2/12/2024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BE87508-7A9A-4329-A43B-602440EA75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8558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334580-4874-4752-B240-0BEA6249DA20}" type="datetimeFigureOut">
              <a:rPr lang="en-US" smtClean="0">
                <a:solidFill>
                  <a:prstClr val="black">
                    <a:tint val="75000"/>
                  </a:prstClr>
                </a:solidFill>
              </a:rPr>
              <a:pPr/>
              <a:t>2/12/2024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BE87508-7A9A-4329-A43B-602440EA75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0947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000072-0B17-406E-A5E8-607AB0887437}" type="datetimeFigureOut">
              <a:rPr lang="en-US" smtClean="0"/>
              <a:t>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E2C03D-3BCA-4777-92A8-9840B251221B}" type="slidenum">
              <a:rPr lang="en-US" smtClean="0"/>
              <a:t>‹#›</a:t>
            </a:fld>
            <a:endParaRPr lang="en-US" dirty="0"/>
          </a:p>
        </p:txBody>
      </p:sp>
    </p:spTree>
    <p:extLst>
      <p:ext uri="{BB962C8B-B14F-4D97-AF65-F5344CB8AC3E}">
        <p14:creationId xmlns:p14="http://schemas.microsoft.com/office/powerpoint/2010/main" val="37160267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D334580-4874-4752-B240-0BEA6249DA20}" type="datetimeFigureOut">
              <a:rPr lang="en-US" smtClean="0">
                <a:solidFill>
                  <a:prstClr val="black">
                    <a:tint val="75000"/>
                  </a:prstClr>
                </a:solidFill>
              </a:rPr>
              <a:pPr/>
              <a:t>2/12/2024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BE87508-7A9A-4329-A43B-602440EA75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59520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D334580-4874-4752-B240-0BEA6249DA20}" type="datetimeFigureOut">
              <a:rPr lang="en-US" smtClean="0">
                <a:solidFill>
                  <a:prstClr val="black">
                    <a:tint val="75000"/>
                  </a:prstClr>
                </a:solidFill>
              </a:rPr>
              <a:pPr/>
              <a:t>2/12/2024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BE87508-7A9A-4329-A43B-602440EA75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971765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334580-4874-4752-B240-0BEA6249DA20}" type="datetimeFigureOut">
              <a:rPr lang="en-US" smtClean="0">
                <a:solidFill>
                  <a:prstClr val="black">
                    <a:tint val="75000"/>
                  </a:prstClr>
                </a:solidFill>
              </a:rPr>
              <a:pPr/>
              <a:t>2/12/2024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E87508-7A9A-4329-A43B-602440EA75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27345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334580-4874-4752-B240-0BEA6249DA20}" type="datetimeFigureOut">
              <a:rPr lang="en-US" smtClean="0">
                <a:solidFill>
                  <a:prstClr val="black">
                    <a:tint val="75000"/>
                  </a:prstClr>
                </a:solidFill>
              </a:rPr>
              <a:pPr/>
              <a:t>2/12/2024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E87508-7A9A-4329-A43B-602440EA75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98892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D334580-4874-4752-B240-0BEA6249DA20}" type="datetimeFigureOut">
              <a:rPr lang="en-US" smtClean="0">
                <a:solidFill>
                  <a:prstClr val="black">
                    <a:tint val="75000"/>
                  </a:prstClr>
                </a:solidFill>
              </a:rPr>
              <a:pPr/>
              <a:t>2/12/2024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E87508-7A9A-4329-A43B-602440EA75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49001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334580-4874-4752-B240-0BEA6249DA20}" type="datetimeFigureOut">
              <a:rPr lang="en-US" smtClean="0">
                <a:solidFill>
                  <a:prstClr val="black">
                    <a:tint val="75000"/>
                  </a:prstClr>
                </a:solidFill>
              </a:rPr>
              <a:pPr/>
              <a:t>2/12/2024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E87508-7A9A-4329-A43B-602440EA75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20898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D334580-4874-4752-B240-0BEA6249DA20}" type="datetimeFigureOut">
              <a:rPr lang="en-US" smtClean="0">
                <a:solidFill>
                  <a:prstClr val="black">
                    <a:tint val="75000"/>
                  </a:prstClr>
                </a:solidFill>
              </a:rPr>
              <a:pPr/>
              <a:t>2/12/2024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E87508-7A9A-4329-A43B-602440EA75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4117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334580-4874-4752-B240-0BEA6249DA20}" type="datetimeFigureOut">
              <a:rPr lang="en-US" smtClean="0">
                <a:solidFill>
                  <a:prstClr val="black">
                    <a:tint val="75000"/>
                  </a:prstClr>
                </a:solidFill>
              </a:rPr>
              <a:pPr/>
              <a:t>2/12/2024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BE87508-7A9A-4329-A43B-602440EA75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804918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334580-4874-4752-B240-0BEA6249DA20}" type="datetimeFigureOut">
              <a:rPr lang="en-US" smtClean="0">
                <a:solidFill>
                  <a:prstClr val="black">
                    <a:tint val="75000"/>
                  </a:prstClr>
                </a:solidFill>
              </a:rPr>
              <a:pPr/>
              <a:t>2/12/2024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BE87508-7A9A-4329-A43B-602440EA75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13708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334580-4874-4752-B240-0BEA6249DA20}" type="datetimeFigureOut">
              <a:rPr lang="en-US" smtClean="0">
                <a:solidFill>
                  <a:prstClr val="black">
                    <a:tint val="75000"/>
                  </a:prstClr>
                </a:solidFill>
              </a:rPr>
              <a:pPr/>
              <a:t>2/12/2024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BE87508-7A9A-4329-A43B-602440EA75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2635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000072-0B17-406E-A5E8-607AB0887437}" type="datetimeFigureOut">
              <a:rPr lang="en-US" smtClean="0"/>
              <a:t>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E2C03D-3BCA-4777-92A8-9840B251221B}" type="slidenum">
              <a:rPr lang="en-US" smtClean="0"/>
              <a:t>‹#›</a:t>
            </a:fld>
            <a:endParaRPr lang="en-US" dirty="0"/>
          </a:p>
        </p:txBody>
      </p:sp>
    </p:spTree>
    <p:extLst>
      <p:ext uri="{BB962C8B-B14F-4D97-AF65-F5344CB8AC3E}">
        <p14:creationId xmlns:p14="http://schemas.microsoft.com/office/powerpoint/2010/main" val="37161409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334580-4874-4752-B240-0BEA6249DA20}" type="datetimeFigureOut">
              <a:rPr lang="en-US" smtClean="0">
                <a:solidFill>
                  <a:prstClr val="black">
                    <a:tint val="75000"/>
                  </a:prstClr>
                </a:solidFill>
              </a:rPr>
              <a:pPr/>
              <a:t>2/12/2024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BE87508-7A9A-4329-A43B-602440EA75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377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D334580-4874-4752-B240-0BEA6249DA20}" type="datetimeFigureOut">
              <a:rPr lang="en-US" smtClean="0">
                <a:solidFill>
                  <a:prstClr val="black">
                    <a:tint val="75000"/>
                  </a:prstClr>
                </a:solidFill>
              </a:rPr>
              <a:pPr/>
              <a:t>2/12/2024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BE87508-7A9A-4329-A43B-602440EA75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912050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D334580-4874-4752-B240-0BEA6249DA20}" type="datetimeFigureOut">
              <a:rPr lang="en-US" smtClean="0">
                <a:solidFill>
                  <a:prstClr val="black">
                    <a:tint val="75000"/>
                  </a:prstClr>
                </a:solidFill>
              </a:rPr>
              <a:pPr/>
              <a:t>2/12/2024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BE87508-7A9A-4329-A43B-602440EA75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93510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334580-4874-4752-B240-0BEA6249DA20}" type="datetimeFigureOut">
              <a:rPr lang="en-US" smtClean="0">
                <a:solidFill>
                  <a:prstClr val="black">
                    <a:tint val="75000"/>
                  </a:prstClr>
                </a:solidFill>
              </a:rPr>
              <a:pPr/>
              <a:t>2/12/2024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E87508-7A9A-4329-A43B-602440EA75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92070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334580-4874-4752-B240-0BEA6249DA20}" type="datetimeFigureOut">
              <a:rPr lang="en-US" smtClean="0">
                <a:solidFill>
                  <a:prstClr val="black">
                    <a:tint val="75000"/>
                  </a:prstClr>
                </a:solidFill>
              </a:rPr>
              <a:pPr/>
              <a:t>2/12/2024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E87508-7A9A-4329-A43B-602440EA75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60977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7EE0F-9D7E-418A-9F74-E65E859C64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0731D0-1C2A-4AD5-AB2C-BF3135AD7D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824953-029B-4FB7-81FC-64A5A09C6E4B}"/>
              </a:ext>
            </a:extLst>
          </p:cNvPr>
          <p:cNvSpPr>
            <a:spLocks noGrp="1"/>
          </p:cNvSpPr>
          <p:nvPr>
            <p:ph type="dt" sz="half" idx="10"/>
          </p:nvPr>
        </p:nvSpPr>
        <p:spPr/>
        <p:txBody>
          <a:bodyPr/>
          <a:lstStyle/>
          <a:p>
            <a:fld id="{9B0796E6-3762-41AA-982D-3E322B9B98A8}" type="datetimeFigureOut">
              <a:rPr lang="en-US" smtClean="0">
                <a:solidFill>
                  <a:prstClr val="black">
                    <a:tint val="75000"/>
                  </a:prstClr>
                </a:solidFill>
              </a:rPr>
              <a:pPr/>
              <a:t>2/12/2024</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C590DF37-A33A-4095-8C30-6794F6094DCC}"/>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D329C468-9489-42CF-922B-BF3131927BDD}"/>
              </a:ext>
            </a:extLst>
          </p:cNvPr>
          <p:cNvSpPr>
            <a:spLocks noGrp="1"/>
          </p:cNvSpPr>
          <p:nvPr>
            <p:ph type="sldNum" sz="quarter" idx="12"/>
          </p:nvPr>
        </p:nvSpPr>
        <p:spPr/>
        <p:txBody>
          <a:bodyPr/>
          <a:lstStyle/>
          <a:p>
            <a:fld id="{7BBE40F5-F9A7-4691-BE7F-C6D5E9C7557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14140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A6188-63B8-4EF8-A400-35FE018E53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C52EEB-B6C4-4EAA-AB75-D3644D4B9B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01CCCF-FC51-4B11-8A2E-EBF84A2FA778}"/>
              </a:ext>
            </a:extLst>
          </p:cNvPr>
          <p:cNvSpPr>
            <a:spLocks noGrp="1"/>
          </p:cNvSpPr>
          <p:nvPr>
            <p:ph type="dt" sz="half" idx="10"/>
          </p:nvPr>
        </p:nvSpPr>
        <p:spPr/>
        <p:txBody>
          <a:bodyPr/>
          <a:lstStyle/>
          <a:p>
            <a:fld id="{9B0796E6-3762-41AA-982D-3E322B9B98A8}" type="datetimeFigureOut">
              <a:rPr lang="en-US" smtClean="0">
                <a:solidFill>
                  <a:prstClr val="black">
                    <a:tint val="75000"/>
                  </a:prstClr>
                </a:solidFill>
              </a:rPr>
              <a:pPr/>
              <a:t>2/12/2024</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6ABD49A6-BD04-47B9-B762-369483AA4041}"/>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2594ED3C-9FC2-4104-8066-A00E9C5C16C6}"/>
              </a:ext>
            </a:extLst>
          </p:cNvPr>
          <p:cNvSpPr>
            <a:spLocks noGrp="1"/>
          </p:cNvSpPr>
          <p:nvPr>
            <p:ph type="sldNum" sz="quarter" idx="12"/>
          </p:nvPr>
        </p:nvSpPr>
        <p:spPr/>
        <p:txBody>
          <a:bodyPr/>
          <a:lstStyle/>
          <a:p>
            <a:fld id="{7BBE40F5-F9A7-4691-BE7F-C6D5E9C7557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789495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9FA6A-51AE-4C66-A906-9AD7210314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EAAE0F-25D3-4C1D-BF63-4E2A11DFEE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45B98B-4356-4FE8-B1C7-AAE1A77FA1BA}"/>
              </a:ext>
            </a:extLst>
          </p:cNvPr>
          <p:cNvSpPr>
            <a:spLocks noGrp="1"/>
          </p:cNvSpPr>
          <p:nvPr>
            <p:ph type="dt" sz="half" idx="10"/>
          </p:nvPr>
        </p:nvSpPr>
        <p:spPr/>
        <p:txBody>
          <a:bodyPr/>
          <a:lstStyle/>
          <a:p>
            <a:fld id="{9B0796E6-3762-41AA-982D-3E322B9B98A8}" type="datetimeFigureOut">
              <a:rPr lang="en-US" smtClean="0">
                <a:solidFill>
                  <a:prstClr val="black">
                    <a:tint val="75000"/>
                  </a:prstClr>
                </a:solidFill>
              </a:rPr>
              <a:pPr/>
              <a:t>2/12/2024</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6E99602D-67AA-47A7-8433-A9248907C228}"/>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29B7EFE8-A087-4D3A-89B1-AE8D7A35450A}"/>
              </a:ext>
            </a:extLst>
          </p:cNvPr>
          <p:cNvSpPr>
            <a:spLocks noGrp="1"/>
          </p:cNvSpPr>
          <p:nvPr>
            <p:ph type="sldNum" sz="quarter" idx="12"/>
          </p:nvPr>
        </p:nvSpPr>
        <p:spPr/>
        <p:txBody>
          <a:bodyPr/>
          <a:lstStyle/>
          <a:p>
            <a:fld id="{7BBE40F5-F9A7-4691-BE7F-C6D5E9C7557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281170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691DE-0294-4788-A9DE-EADAFC48C8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241A5B-AA27-4E61-B7B4-A9915999D8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2CD46F-D99B-48BE-B4B1-7DD4B17E44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EF4868-5CBF-4E8D-85CB-B9E70D89DEB8}"/>
              </a:ext>
            </a:extLst>
          </p:cNvPr>
          <p:cNvSpPr>
            <a:spLocks noGrp="1"/>
          </p:cNvSpPr>
          <p:nvPr>
            <p:ph type="dt" sz="half" idx="10"/>
          </p:nvPr>
        </p:nvSpPr>
        <p:spPr/>
        <p:txBody>
          <a:bodyPr/>
          <a:lstStyle/>
          <a:p>
            <a:fld id="{9B0796E6-3762-41AA-982D-3E322B9B98A8}" type="datetimeFigureOut">
              <a:rPr lang="en-US" smtClean="0">
                <a:solidFill>
                  <a:prstClr val="black">
                    <a:tint val="75000"/>
                  </a:prstClr>
                </a:solidFill>
              </a:rPr>
              <a:pPr/>
              <a:t>2/12/2024</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EB58835F-F873-4E6B-96E9-E7A587967364}"/>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312EAF5E-60F2-42BF-B7AB-A661A7743BAA}"/>
              </a:ext>
            </a:extLst>
          </p:cNvPr>
          <p:cNvSpPr>
            <a:spLocks noGrp="1"/>
          </p:cNvSpPr>
          <p:nvPr>
            <p:ph type="sldNum" sz="quarter" idx="12"/>
          </p:nvPr>
        </p:nvSpPr>
        <p:spPr/>
        <p:txBody>
          <a:bodyPr/>
          <a:lstStyle/>
          <a:p>
            <a:fld id="{7BBE40F5-F9A7-4691-BE7F-C6D5E9C7557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430260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CDAA5-D8CF-4BE5-B64A-1DF0E69636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AC8FF3-A5DB-4C3A-B874-614B49A9A5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452B4B-7AC7-4252-8A40-0255209263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1ED200-2C47-40A4-9B9F-B529621729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7C5CE9-0416-4055-9518-0D0F258A06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CF0A4C-57EF-47A4-8477-5FF802485E11}"/>
              </a:ext>
            </a:extLst>
          </p:cNvPr>
          <p:cNvSpPr>
            <a:spLocks noGrp="1"/>
          </p:cNvSpPr>
          <p:nvPr>
            <p:ph type="dt" sz="half" idx="10"/>
          </p:nvPr>
        </p:nvSpPr>
        <p:spPr/>
        <p:txBody>
          <a:bodyPr/>
          <a:lstStyle/>
          <a:p>
            <a:fld id="{9B0796E6-3762-41AA-982D-3E322B9B98A8}" type="datetimeFigureOut">
              <a:rPr lang="en-US" smtClean="0">
                <a:solidFill>
                  <a:prstClr val="black">
                    <a:tint val="75000"/>
                  </a:prstClr>
                </a:solidFill>
              </a:rPr>
              <a:pPr/>
              <a:t>2/12/2024</a:t>
            </a:fld>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EA39A8C3-92D5-49EE-A7ED-35D6FFDE2739}"/>
              </a:ext>
            </a:extLst>
          </p:cNvPr>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C567AD9B-CFB4-448C-A342-08EC229C21C8}"/>
              </a:ext>
            </a:extLst>
          </p:cNvPr>
          <p:cNvSpPr>
            <a:spLocks noGrp="1"/>
          </p:cNvSpPr>
          <p:nvPr>
            <p:ph type="sldNum" sz="quarter" idx="12"/>
          </p:nvPr>
        </p:nvSpPr>
        <p:spPr/>
        <p:txBody>
          <a:bodyPr/>
          <a:lstStyle/>
          <a:p>
            <a:fld id="{7BBE40F5-F9A7-4691-BE7F-C6D5E9C7557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869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000072-0B17-406E-A5E8-607AB0887437}" type="datetimeFigureOut">
              <a:rPr lang="en-US" smtClean="0"/>
              <a:t>2/12/2024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DE2C03D-3BCA-4777-92A8-9840B251221B}" type="slidenum">
              <a:rPr lang="en-US" smtClean="0"/>
              <a:t>‹#›</a:t>
            </a:fld>
            <a:endParaRPr lang="en-US" dirty="0"/>
          </a:p>
        </p:txBody>
      </p:sp>
    </p:spTree>
    <p:extLst>
      <p:ext uri="{BB962C8B-B14F-4D97-AF65-F5344CB8AC3E}">
        <p14:creationId xmlns:p14="http://schemas.microsoft.com/office/powerpoint/2010/main" val="3290959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6C0BD-8900-4935-815E-C38352918C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AE4D4D-097B-469B-8FB5-50025BD82039}"/>
              </a:ext>
            </a:extLst>
          </p:cNvPr>
          <p:cNvSpPr>
            <a:spLocks noGrp="1"/>
          </p:cNvSpPr>
          <p:nvPr>
            <p:ph type="dt" sz="half" idx="10"/>
          </p:nvPr>
        </p:nvSpPr>
        <p:spPr/>
        <p:txBody>
          <a:bodyPr/>
          <a:lstStyle/>
          <a:p>
            <a:fld id="{9B0796E6-3762-41AA-982D-3E322B9B98A8}" type="datetimeFigureOut">
              <a:rPr lang="en-US" smtClean="0">
                <a:solidFill>
                  <a:prstClr val="black">
                    <a:tint val="75000"/>
                  </a:prstClr>
                </a:solidFill>
              </a:rPr>
              <a:pPr/>
              <a:t>2/12/2024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3B7F3284-E917-4D26-8EF3-572433349192}"/>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560779B0-0917-4BA0-AFEE-FAC6AE58A17C}"/>
              </a:ext>
            </a:extLst>
          </p:cNvPr>
          <p:cNvSpPr>
            <a:spLocks noGrp="1"/>
          </p:cNvSpPr>
          <p:nvPr>
            <p:ph type="sldNum" sz="quarter" idx="12"/>
          </p:nvPr>
        </p:nvSpPr>
        <p:spPr/>
        <p:txBody>
          <a:bodyPr/>
          <a:lstStyle/>
          <a:p>
            <a:fld id="{7BBE40F5-F9A7-4691-BE7F-C6D5E9C7557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01871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DF2871-46D1-4B99-A962-8587A2E40BE5}"/>
              </a:ext>
            </a:extLst>
          </p:cNvPr>
          <p:cNvSpPr>
            <a:spLocks noGrp="1"/>
          </p:cNvSpPr>
          <p:nvPr>
            <p:ph type="dt" sz="half" idx="10"/>
          </p:nvPr>
        </p:nvSpPr>
        <p:spPr/>
        <p:txBody>
          <a:bodyPr/>
          <a:lstStyle/>
          <a:p>
            <a:fld id="{9B0796E6-3762-41AA-982D-3E322B9B98A8}" type="datetimeFigureOut">
              <a:rPr lang="en-US" smtClean="0">
                <a:solidFill>
                  <a:prstClr val="black">
                    <a:tint val="75000"/>
                  </a:prstClr>
                </a:solidFill>
              </a:rPr>
              <a:pPr/>
              <a:t>2/12/2024</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B74FA1F8-A6A1-4441-93DA-DCBFD750A845}"/>
              </a:ext>
            </a:extLst>
          </p:cNvPr>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66C1B5F3-DDEC-4BE5-BB15-52D2C0F057FA}"/>
              </a:ext>
            </a:extLst>
          </p:cNvPr>
          <p:cNvSpPr>
            <a:spLocks noGrp="1"/>
          </p:cNvSpPr>
          <p:nvPr>
            <p:ph type="sldNum" sz="quarter" idx="12"/>
          </p:nvPr>
        </p:nvSpPr>
        <p:spPr/>
        <p:txBody>
          <a:bodyPr/>
          <a:lstStyle/>
          <a:p>
            <a:fld id="{7BBE40F5-F9A7-4691-BE7F-C6D5E9C7557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32834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7C46F-1A36-48C3-BE5A-E0FA42F77A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5AD252-4DDD-4F8A-9415-A53F37A37E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C15F43-C8A8-48E5-8946-638A374D00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EC984F-4B83-4AE6-BDAA-BB67AB76B23E}"/>
              </a:ext>
            </a:extLst>
          </p:cNvPr>
          <p:cNvSpPr>
            <a:spLocks noGrp="1"/>
          </p:cNvSpPr>
          <p:nvPr>
            <p:ph type="dt" sz="half" idx="10"/>
          </p:nvPr>
        </p:nvSpPr>
        <p:spPr/>
        <p:txBody>
          <a:bodyPr/>
          <a:lstStyle/>
          <a:p>
            <a:fld id="{9B0796E6-3762-41AA-982D-3E322B9B98A8}" type="datetimeFigureOut">
              <a:rPr lang="en-US" smtClean="0">
                <a:solidFill>
                  <a:prstClr val="black">
                    <a:tint val="75000"/>
                  </a:prstClr>
                </a:solidFill>
              </a:rPr>
              <a:pPr/>
              <a:t>2/12/2024</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37F235CA-95DD-455C-8AEC-6402A1D2BCE6}"/>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BFA603A5-7E9E-49AD-8A01-335CE9E845F3}"/>
              </a:ext>
            </a:extLst>
          </p:cNvPr>
          <p:cNvSpPr>
            <a:spLocks noGrp="1"/>
          </p:cNvSpPr>
          <p:nvPr>
            <p:ph type="sldNum" sz="quarter" idx="12"/>
          </p:nvPr>
        </p:nvSpPr>
        <p:spPr/>
        <p:txBody>
          <a:bodyPr/>
          <a:lstStyle/>
          <a:p>
            <a:fld id="{7BBE40F5-F9A7-4691-BE7F-C6D5E9C7557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4749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C568A-3CF0-4039-882E-F88F35C284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A175D8-920E-454B-95FE-59EE40AEAA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1257B9E-AAA5-4062-A9F0-4B4FE27A72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BAF6C8-B0E2-4BAF-BFD9-BD682B7BEDE4}"/>
              </a:ext>
            </a:extLst>
          </p:cNvPr>
          <p:cNvSpPr>
            <a:spLocks noGrp="1"/>
          </p:cNvSpPr>
          <p:nvPr>
            <p:ph type="dt" sz="half" idx="10"/>
          </p:nvPr>
        </p:nvSpPr>
        <p:spPr/>
        <p:txBody>
          <a:bodyPr/>
          <a:lstStyle/>
          <a:p>
            <a:fld id="{9B0796E6-3762-41AA-982D-3E322B9B98A8}" type="datetimeFigureOut">
              <a:rPr lang="en-US" smtClean="0">
                <a:solidFill>
                  <a:prstClr val="black">
                    <a:tint val="75000"/>
                  </a:prstClr>
                </a:solidFill>
              </a:rPr>
              <a:pPr/>
              <a:t>2/12/2024</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E1732FB1-B58D-4C3E-AEFB-DA3C72BE5573}"/>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B400F538-5424-468E-80C9-2B63F1277E4B}"/>
              </a:ext>
            </a:extLst>
          </p:cNvPr>
          <p:cNvSpPr>
            <a:spLocks noGrp="1"/>
          </p:cNvSpPr>
          <p:nvPr>
            <p:ph type="sldNum" sz="quarter" idx="12"/>
          </p:nvPr>
        </p:nvSpPr>
        <p:spPr/>
        <p:txBody>
          <a:bodyPr/>
          <a:lstStyle/>
          <a:p>
            <a:fld id="{7BBE40F5-F9A7-4691-BE7F-C6D5E9C7557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75811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AC9EE-8CF0-4107-88CC-525C128179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4BAA4C-8FE8-4A74-90F7-D8049F8F7E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37E8F7-852C-42A4-87FA-615339F4B899}"/>
              </a:ext>
            </a:extLst>
          </p:cNvPr>
          <p:cNvSpPr>
            <a:spLocks noGrp="1"/>
          </p:cNvSpPr>
          <p:nvPr>
            <p:ph type="dt" sz="half" idx="10"/>
          </p:nvPr>
        </p:nvSpPr>
        <p:spPr/>
        <p:txBody>
          <a:bodyPr/>
          <a:lstStyle/>
          <a:p>
            <a:fld id="{9B0796E6-3762-41AA-982D-3E322B9B98A8}" type="datetimeFigureOut">
              <a:rPr lang="en-US" smtClean="0">
                <a:solidFill>
                  <a:prstClr val="black">
                    <a:tint val="75000"/>
                  </a:prstClr>
                </a:solidFill>
              </a:rPr>
              <a:pPr/>
              <a:t>2/12/2024</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FAFFA28F-BACE-4F18-9424-3E138846D782}"/>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D7C66416-43F5-4166-BD82-CC5CB7817DAD}"/>
              </a:ext>
            </a:extLst>
          </p:cNvPr>
          <p:cNvSpPr>
            <a:spLocks noGrp="1"/>
          </p:cNvSpPr>
          <p:nvPr>
            <p:ph type="sldNum" sz="quarter" idx="12"/>
          </p:nvPr>
        </p:nvSpPr>
        <p:spPr/>
        <p:txBody>
          <a:bodyPr/>
          <a:lstStyle/>
          <a:p>
            <a:fld id="{7BBE40F5-F9A7-4691-BE7F-C6D5E9C7557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62220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3800ED-F2FA-479E-A1D5-1442F82793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8E3837-9098-4923-AD07-AAC730BC85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26A698-37B8-4F3C-ADF1-7CA91C0635F9}"/>
              </a:ext>
            </a:extLst>
          </p:cNvPr>
          <p:cNvSpPr>
            <a:spLocks noGrp="1"/>
          </p:cNvSpPr>
          <p:nvPr>
            <p:ph type="dt" sz="half" idx="10"/>
          </p:nvPr>
        </p:nvSpPr>
        <p:spPr/>
        <p:txBody>
          <a:bodyPr/>
          <a:lstStyle/>
          <a:p>
            <a:fld id="{9B0796E6-3762-41AA-982D-3E322B9B98A8}" type="datetimeFigureOut">
              <a:rPr lang="en-US" smtClean="0">
                <a:solidFill>
                  <a:prstClr val="black">
                    <a:tint val="75000"/>
                  </a:prstClr>
                </a:solidFill>
              </a:rPr>
              <a:pPr/>
              <a:t>2/12/2024</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7E9D6DE8-1673-4DE6-A732-BCE1F6A8E228}"/>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171EF6D4-BE03-4445-93AC-5B84968C8F65}"/>
              </a:ext>
            </a:extLst>
          </p:cNvPr>
          <p:cNvSpPr>
            <a:spLocks noGrp="1"/>
          </p:cNvSpPr>
          <p:nvPr>
            <p:ph type="sldNum" sz="quarter" idx="12"/>
          </p:nvPr>
        </p:nvSpPr>
        <p:spPr/>
        <p:txBody>
          <a:bodyPr/>
          <a:lstStyle/>
          <a:p>
            <a:fld id="{7BBE40F5-F9A7-4691-BE7F-C6D5E9C7557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6820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000072-0B17-406E-A5E8-607AB0887437}" type="datetimeFigureOut">
              <a:rPr lang="en-US" smtClean="0"/>
              <a:t>2/12/2024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DE2C03D-3BCA-4777-92A8-9840B251221B}" type="slidenum">
              <a:rPr lang="en-US" smtClean="0"/>
              <a:t>‹#›</a:t>
            </a:fld>
            <a:endParaRPr lang="en-US" dirty="0"/>
          </a:p>
        </p:txBody>
      </p:sp>
    </p:spTree>
    <p:extLst>
      <p:ext uri="{BB962C8B-B14F-4D97-AF65-F5344CB8AC3E}">
        <p14:creationId xmlns:p14="http://schemas.microsoft.com/office/powerpoint/2010/main" val="1392054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000072-0B17-406E-A5E8-607AB0887437}" type="datetimeFigureOut">
              <a:rPr lang="en-US" smtClean="0"/>
              <a:t>2/12/2024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DE2C03D-3BCA-4777-92A8-9840B251221B}" type="slidenum">
              <a:rPr lang="en-US" smtClean="0"/>
              <a:t>‹#›</a:t>
            </a:fld>
            <a:endParaRPr lang="en-US" dirty="0"/>
          </a:p>
        </p:txBody>
      </p:sp>
    </p:spTree>
    <p:extLst>
      <p:ext uri="{BB962C8B-B14F-4D97-AF65-F5344CB8AC3E}">
        <p14:creationId xmlns:p14="http://schemas.microsoft.com/office/powerpoint/2010/main" val="244602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000072-0B17-406E-A5E8-607AB0887437}" type="datetimeFigureOut">
              <a:rPr lang="en-US" smtClean="0"/>
              <a:t>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E2C03D-3BCA-4777-92A8-9840B251221B}" type="slidenum">
              <a:rPr lang="en-US" smtClean="0"/>
              <a:t>‹#›</a:t>
            </a:fld>
            <a:endParaRPr lang="en-US" dirty="0"/>
          </a:p>
        </p:txBody>
      </p:sp>
    </p:spTree>
    <p:extLst>
      <p:ext uri="{BB962C8B-B14F-4D97-AF65-F5344CB8AC3E}">
        <p14:creationId xmlns:p14="http://schemas.microsoft.com/office/powerpoint/2010/main" val="1048345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000072-0B17-406E-A5E8-607AB0887437}" type="datetimeFigureOut">
              <a:rPr lang="en-US" smtClean="0"/>
              <a:t>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E2C03D-3BCA-4777-92A8-9840B251221B}" type="slidenum">
              <a:rPr lang="en-US" smtClean="0"/>
              <a:t>‹#›</a:t>
            </a:fld>
            <a:endParaRPr lang="en-US" dirty="0"/>
          </a:p>
        </p:txBody>
      </p:sp>
    </p:spTree>
    <p:extLst>
      <p:ext uri="{BB962C8B-B14F-4D97-AF65-F5344CB8AC3E}">
        <p14:creationId xmlns:p14="http://schemas.microsoft.com/office/powerpoint/2010/main" val="3104592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20000"/>
                <a:lumOff val="80000"/>
              </a:schemeClr>
            </a:gs>
            <a:gs pos="56000">
              <a:schemeClr val="accent2">
                <a:lumMod val="40000"/>
                <a:lumOff val="60000"/>
              </a:schemeClr>
            </a:gs>
            <a:gs pos="76000">
              <a:schemeClr val="bg1"/>
            </a:gs>
            <a:gs pos="100000">
              <a:schemeClr val="bg1"/>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000072-0B17-406E-A5E8-607AB0887437}" type="datetimeFigureOut">
              <a:rPr lang="en-US" smtClean="0"/>
              <a:t>2/12/2024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E2C03D-3BCA-4777-92A8-9840B251221B}" type="slidenum">
              <a:rPr lang="en-US" smtClean="0"/>
              <a:t>‹#›</a:t>
            </a:fld>
            <a:endParaRPr lang="en-US" dirty="0"/>
          </a:p>
        </p:txBody>
      </p:sp>
    </p:spTree>
    <p:extLst>
      <p:ext uri="{BB962C8B-B14F-4D97-AF65-F5344CB8AC3E}">
        <p14:creationId xmlns:p14="http://schemas.microsoft.com/office/powerpoint/2010/main" val="686913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20000"/>
                <a:lumOff val="80000"/>
              </a:schemeClr>
            </a:gs>
            <a:gs pos="56000">
              <a:schemeClr val="accent2">
                <a:lumMod val="40000"/>
                <a:lumOff val="60000"/>
              </a:schemeClr>
            </a:gs>
            <a:gs pos="76000">
              <a:schemeClr val="bg1"/>
            </a:gs>
            <a:gs pos="100000">
              <a:schemeClr val="bg1"/>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334580-4874-4752-B240-0BEA6249DA20}" type="datetimeFigureOut">
              <a:rPr lang="en-US" smtClean="0">
                <a:solidFill>
                  <a:prstClr val="black">
                    <a:tint val="75000"/>
                  </a:prstClr>
                </a:solidFill>
              </a:rPr>
              <a:pPr/>
              <a:t>2/12/2024</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E87508-7A9A-4329-A43B-602440EA75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435318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20000"/>
                <a:lumOff val="80000"/>
              </a:schemeClr>
            </a:gs>
            <a:gs pos="56000">
              <a:schemeClr val="accent2">
                <a:lumMod val="40000"/>
                <a:lumOff val="60000"/>
              </a:schemeClr>
            </a:gs>
            <a:gs pos="76000">
              <a:schemeClr val="bg1"/>
            </a:gs>
            <a:gs pos="100000">
              <a:schemeClr val="bg1"/>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334580-4874-4752-B240-0BEA6249DA20}" type="datetimeFigureOut">
              <a:rPr lang="en-US" smtClean="0">
                <a:solidFill>
                  <a:prstClr val="black">
                    <a:tint val="75000"/>
                  </a:prstClr>
                </a:solidFill>
              </a:rPr>
              <a:pPr/>
              <a:t>2/12/2024</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E87508-7A9A-4329-A43B-602440EA75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9205507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20000"/>
                <a:lumOff val="80000"/>
              </a:schemeClr>
            </a:gs>
            <a:gs pos="56000">
              <a:schemeClr val="accent2">
                <a:lumMod val="40000"/>
                <a:lumOff val="60000"/>
              </a:schemeClr>
            </a:gs>
            <a:gs pos="76000">
              <a:schemeClr val="bg1"/>
            </a:gs>
            <a:gs pos="100000">
              <a:schemeClr val="bg1"/>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334580-4874-4752-B240-0BEA6249DA20}" type="datetimeFigureOut">
              <a:rPr lang="en-US" smtClean="0">
                <a:solidFill>
                  <a:prstClr val="black">
                    <a:tint val="75000"/>
                  </a:prstClr>
                </a:solidFill>
              </a:rPr>
              <a:pPr/>
              <a:t>2/12/2024</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E87508-7A9A-4329-A43B-602440EA75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91750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20000"/>
                <a:lumOff val="80000"/>
              </a:schemeClr>
            </a:gs>
            <a:gs pos="56000">
              <a:schemeClr val="accent2">
                <a:lumMod val="40000"/>
                <a:lumOff val="60000"/>
              </a:schemeClr>
            </a:gs>
            <a:gs pos="76000">
              <a:schemeClr val="bg1"/>
            </a:gs>
            <a:gs pos="100000">
              <a:schemeClr val="bg1"/>
            </a:gs>
          </a:gsLst>
          <a:lin ang="135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4D9F6B-42F8-4D3D-92FD-A09CDD8B7B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EDCB72-1B05-425A-84E3-526499C76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6093E8-85A3-411E-A1E9-80A0E738AF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0796E6-3762-41AA-982D-3E322B9B98A8}" type="datetimeFigureOut">
              <a:rPr lang="en-US" smtClean="0">
                <a:solidFill>
                  <a:prstClr val="black">
                    <a:tint val="75000"/>
                  </a:prstClr>
                </a:solidFill>
              </a:rPr>
              <a:pPr/>
              <a:t>2/12/2024</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1E1E108A-8644-4D46-A70B-325C399488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250BD9A8-8398-438C-AE82-2E450BD4D2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BE40F5-F9A7-4691-BE7F-C6D5E9C7557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474309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48.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0.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hyperlink" Target="https://co.delaware.oh.us/2024solareclipse/"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8337" y="4608497"/>
            <a:ext cx="1470990" cy="1470990"/>
          </a:xfrm>
          <a:prstGeom prst="rect">
            <a:avLst/>
          </a:prstGeom>
          <a:noFill/>
        </p:spPr>
      </p:pic>
      <p:pic>
        <p:nvPicPr>
          <p:cNvPr id="4" name="Picture 3"/>
          <p:cNvPicPr>
            <a:picLocks noChangeAspect="1"/>
          </p:cNvPicPr>
          <p:nvPr/>
        </p:nvPicPr>
        <p:blipFill>
          <a:blip r:embed="rId4"/>
          <a:stretch>
            <a:fillRect/>
          </a:stretch>
        </p:blipFill>
        <p:spPr>
          <a:xfrm>
            <a:off x="7307492" y="4784585"/>
            <a:ext cx="2683038" cy="1118816"/>
          </a:xfrm>
          <a:prstGeom prst="rect">
            <a:avLst/>
          </a:prstGeom>
          <a:noFill/>
        </p:spPr>
      </p:pic>
      <p:sp>
        <p:nvSpPr>
          <p:cNvPr id="8" name="TextBox 7"/>
          <p:cNvSpPr txBox="1"/>
          <p:nvPr/>
        </p:nvSpPr>
        <p:spPr>
          <a:xfrm>
            <a:off x="1326334" y="2150980"/>
            <a:ext cx="7927159" cy="1323439"/>
          </a:xfrm>
          <a:prstGeom prst="rect">
            <a:avLst/>
          </a:prstGeom>
          <a:noFill/>
        </p:spPr>
        <p:txBody>
          <a:bodyPr wrap="square" rtlCol="0">
            <a:spAutoFit/>
          </a:bodyPr>
          <a:lstStyle/>
          <a:p>
            <a:pPr algn="ctr"/>
            <a:r>
              <a:rPr lang="en-US" sz="4000" b="1" dirty="0">
                <a:latin typeface="Bahnschrift" panose="020B0502040204020203" pitchFamily="34" charset="0"/>
              </a:rPr>
              <a:t>April 8, 2024 Solar Eclipse</a:t>
            </a:r>
          </a:p>
          <a:p>
            <a:pPr algn="ctr"/>
            <a:r>
              <a:rPr lang="en-US" sz="4000" b="1" dirty="0">
                <a:latin typeface="Bahnschrift" panose="020B0502040204020203" pitchFamily="34" charset="0"/>
              </a:rPr>
              <a:t>Delaware County</a:t>
            </a:r>
          </a:p>
        </p:txBody>
      </p:sp>
    </p:spTree>
    <p:extLst>
      <p:ext uri="{BB962C8B-B14F-4D97-AF65-F5344CB8AC3E}">
        <p14:creationId xmlns:p14="http://schemas.microsoft.com/office/powerpoint/2010/main" val="3842927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79193-3939-497A-9939-E388F45D5BBE}"/>
              </a:ext>
            </a:extLst>
          </p:cNvPr>
          <p:cNvSpPr>
            <a:spLocks noGrp="1"/>
          </p:cNvSpPr>
          <p:nvPr>
            <p:ph type="title"/>
          </p:nvPr>
        </p:nvSpPr>
        <p:spPr>
          <a:xfrm>
            <a:off x="3186363" y="249250"/>
            <a:ext cx="5524500" cy="1325563"/>
          </a:xfrm>
        </p:spPr>
        <p:txBody>
          <a:bodyPr>
            <a:normAutofit/>
          </a:bodyPr>
          <a:lstStyle/>
          <a:p>
            <a:r>
              <a:rPr lang="en-US" sz="4000" b="1" dirty="0">
                <a:latin typeface="Bahnschrift" panose="020B0502040204020203" pitchFamily="34" charset="0"/>
              </a:rPr>
              <a:t>Eclipse Viewing Safety</a:t>
            </a:r>
          </a:p>
        </p:txBody>
      </p:sp>
      <p:graphicFrame>
        <p:nvGraphicFramePr>
          <p:cNvPr id="4" name="Table 3"/>
          <p:cNvGraphicFramePr>
            <a:graphicFrameLocks noGrp="1"/>
          </p:cNvGraphicFramePr>
          <p:nvPr>
            <p:extLst>
              <p:ext uri="{D42A27DB-BD31-4B8C-83A1-F6EECF244321}">
                <p14:modId xmlns:p14="http://schemas.microsoft.com/office/powerpoint/2010/main" val="3569604631"/>
              </p:ext>
            </p:extLst>
          </p:nvPr>
        </p:nvGraphicFramePr>
        <p:xfrm>
          <a:off x="1045881" y="1314625"/>
          <a:ext cx="10006264" cy="4781230"/>
        </p:xfrm>
        <a:graphic>
          <a:graphicData uri="http://schemas.openxmlformats.org/drawingml/2006/table">
            <a:tbl>
              <a:tblPr firstRow="1" firstCol="1" bandRow="1"/>
              <a:tblGrid>
                <a:gridCol w="5003132">
                  <a:extLst>
                    <a:ext uri="{9D8B030D-6E8A-4147-A177-3AD203B41FA5}">
                      <a16:colId xmlns:a16="http://schemas.microsoft.com/office/drawing/2014/main" val="20000"/>
                    </a:ext>
                  </a:extLst>
                </a:gridCol>
                <a:gridCol w="5003132">
                  <a:extLst>
                    <a:ext uri="{9D8B030D-6E8A-4147-A177-3AD203B41FA5}">
                      <a16:colId xmlns:a16="http://schemas.microsoft.com/office/drawing/2014/main" val="20001"/>
                    </a:ext>
                  </a:extLst>
                </a:gridCol>
              </a:tblGrid>
              <a:tr h="371872">
                <a:tc>
                  <a:txBody>
                    <a:bodyPr/>
                    <a:lstStyle/>
                    <a:p>
                      <a:pPr marL="0" marR="0" algn="ctr">
                        <a:spcBef>
                          <a:spcPts val="0"/>
                        </a:spcBef>
                        <a:spcAft>
                          <a:spcPts val="400"/>
                        </a:spcAft>
                      </a:pPr>
                      <a:r>
                        <a:rPr lang="en-US" sz="2000" b="1" dirty="0">
                          <a:effectLst/>
                          <a:latin typeface="Times New Roman" panose="02020603050405020304" pitchFamily="18" charset="0"/>
                          <a:ea typeface="Times New Roman" panose="02020603050405020304" pitchFamily="18" charset="0"/>
                        </a:rPr>
                        <a:t>Do not use to view</a:t>
                      </a: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400"/>
                        </a:spcAft>
                      </a:pPr>
                      <a:r>
                        <a:rPr lang="en-US" sz="2000" b="1" dirty="0">
                          <a:effectLst/>
                          <a:latin typeface="Times New Roman" panose="02020603050405020304" pitchFamily="18" charset="0"/>
                          <a:ea typeface="Times New Roman" panose="02020603050405020304" pitchFamily="18" charset="0"/>
                        </a:rPr>
                        <a:t>Okay to use to view</a:t>
                      </a: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18766">
                <a:tc>
                  <a:txBody>
                    <a:bodyPr/>
                    <a:lstStyle/>
                    <a:p>
                      <a:pPr marL="0" marR="0" algn="just">
                        <a:spcBef>
                          <a:spcPts val="0"/>
                        </a:spcBef>
                        <a:spcAft>
                          <a:spcPts val="400"/>
                        </a:spcAft>
                      </a:pPr>
                      <a:r>
                        <a:rPr lang="en-US" sz="2000" dirty="0">
                          <a:effectLst/>
                          <a:latin typeface="Times New Roman" panose="02020603050405020304" pitchFamily="18" charset="0"/>
                          <a:ea typeface="Times New Roman" panose="02020603050405020304" pitchFamily="18" charset="0"/>
                        </a:rPr>
                        <a:t>Sunglasses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spcBef>
                          <a:spcPts val="0"/>
                        </a:spcBef>
                        <a:spcAft>
                          <a:spcPts val="400"/>
                        </a:spcAft>
                      </a:pPr>
                      <a:r>
                        <a:rPr lang="en-US" sz="2000" dirty="0">
                          <a:effectLst/>
                          <a:latin typeface="Times New Roman" panose="02020603050405020304" pitchFamily="18" charset="0"/>
                          <a:ea typeface="Times New Roman" panose="02020603050405020304" pitchFamily="18" charset="0"/>
                        </a:rPr>
                        <a:t>Eclipse glasses with CE label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872">
                <a:tc>
                  <a:txBody>
                    <a:bodyPr/>
                    <a:lstStyle/>
                    <a:p>
                      <a:pPr marL="0" marR="0" algn="just">
                        <a:spcBef>
                          <a:spcPts val="0"/>
                        </a:spcBef>
                        <a:spcAft>
                          <a:spcPts val="400"/>
                        </a:spcAft>
                      </a:pPr>
                      <a:r>
                        <a:rPr lang="en-US" sz="2000" dirty="0">
                          <a:effectLst/>
                          <a:latin typeface="Times New Roman" panose="02020603050405020304" pitchFamily="18" charset="0"/>
                          <a:ea typeface="Times New Roman" panose="02020603050405020304" pitchFamily="18" charset="0"/>
                        </a:rPr>
                        <a:t>Multiple sunglasses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spcBef>
                          <a:spcPts val="0"/>
                        </a:spcBef>
                        <a:spcAft>
                          <a:spcPts val="400"/>
                        </a:spcAft>
                      </a:pPr>
                      <a:r>
                        <a:rPr lang="en-US" sz="2000" dirty="0">
                          <a:effectLst/>
                          <a:latin typeface="Times New Roman" panose="02020603050405020304" pitchFamily="18" charset="0"/>
                          <a:ea typeface="Times New Roman" panose="02020603050405020304" pitchFamily="18" charset="0"/>
                        </a:rPr>
                        <a:t>Special telescope filters for front end of scope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872">
                <a:tc>
                  <a:txBody>
                    <a:bodyPr/>
                    <a:lstStyle/>
                    <a:p>
                      <a:pPr marL="0" marR="0" algn="just">
                        <a:spcBef>
                          <a:spcPts val="0"/>
                        </a:spcBef>
                        <a:spcAft>
                          <a:spcPts val="400"/>
                        </a:spcAft>
                      </a:pPr>
                      <a:r>
                        <a:rPr lang="en-US" sz="2000" dirty="0">
                          <a:effectLst/>
                          <a:latin typeface="Times New Roman" panose="02020603050405020304" pitchFamily="18" charset="0"/>
                          <a:ea typeface="Times New Roman" panose="02020603050405020304" pitchFamily="18" charset="0"/>
                        </a:rPr>
                        <a:t>Mylar balloons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spcBef>
                          <a:spcPts val="0"/>
                        </a:spcBef>
                        <a:spcAft>
                          <a:spcPts val="400"/>
                        </a:spcAft>
                      </a:pPr>
                      <a:r>
                        <a:rPr lang="en-US" sz="2000" dirty="0">
                          <a:effectLst/>
                          <a:latin typeface="Times New Roman" panose="02020603050405020304" pitchFamily="18" charset="0"/>
                          <a:ea typeface="Times New Roman" panose="02020603050405020304" pitchFamily="18" charset="0"/>
                        </a:rPr>
                        <a:t>Pinhole projection/pinhole camera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872">
                <a:tc>
                  <a:txBody>
                    <a:bodyPr/>
                    <a:lstStyle/>
                    <a:p>
                      <a:pPr marL="0" marR="0" algn="just">
                        <a:spcBef>
                          <a:spcPts val="0"/>
                        </a:spcBef>
                        <a:spcAft>
                          <a:spcPts val="400"/>
                        </a:spcAft>
                      </a:pPr>
                      <a:r>
                        <a:rPr lang="en-US" sz="2000" dirty="0">
                          <a:effectLst/>
                          <a:latin typeface="Times New Roman" panose="02020603050405020304" pitchFamily="18" charset="0"/>
                          <a:ea typeface="Times New Roman" panose="02020603050405020304" pitchFamily="18" charset="0"/>
                        </a:rPr>
                        <a:t>Mylar food wrappers (pop tart bags)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spcBef>
                          <a:spcPts val="0"/>
                        </a:spcBef>
                        <a:spcAft>
                          <a:spcPts val="400"/>
                        </a:spcAft>
                      </a:pPr>
                      <a:r>
                        <a:rPr lang="en-US" sz="2000" dirty="0">
                          <a:effectLst/>
                          <a:latin typeface="Times New Roman" panose="02020603050405020304" pitchFamily="18" charset="0"/>
                          <a:ea typeface="Times New Roman" panose="02020603050405020304" pitchFamily="18" charset="0"/>
                        </a:rPr>
                        <a:t>Telescope projection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1872">
                <a:tc>
                  <a:txBody>
                    <a:bodyPr/>
                    <a:lstStyle/>
                    <a:p>
                      <a:pPr marL="0" marR="0" algn="just">
                        <a:spcBef>
                          <a:spcPts val="0"/>
                        </a:spcBef>
                        <a:spcAft>
                          <a:spcPts val="400"/>
                        </a:spcAft>
                      </a:pPr>
                      <a:r>
                        <a:rPr lang="en-US" sz="2000" dirty="0">
                          <a:effectLst/>
                          <a:latin typeface="Times New Roman" panose="02020603050405020304" pitchFamily="18" charset="0"/>
                          <a:ea typeface="Times New Roman" panose="02020603050405020304" pitchFamily="18" charset="0"/>
                        </a:rPr>
                        <a:t>Smoked glasses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spcBef>
                          <a:spcPts val="0"/>
                        </a:spcBef>
                        <a:spcAft>
                          <a:spcPts val="400"/>
                        </a:spcAft>
                      </a:pPr>
                      <a:r>
                        <a:rPr lang="en-US" sz="2000" dirty="0">
                          <a:effectLst/>
                          <a:latin typeface="Times New Roman" panose="02020603050405020304" pitchFamily="18" charset="0"/>
                          <a:ea typeface="Times New Roman" panose="02020603050405020304" pitchFamily="18" charset="0"/>
                        </a:rPr>
                        <a:t>Welder’s glasses number 14 glass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1872">
                <a:tc>
                  <a:txBody>
                    <a:bodyPr/>
                    <a:lstStyle/>
                    <a:p>
                      <a:pPr marL="0" marR="0" algn="just">
                        <a:spcBef>
                          <a:spcPts val="0"/>
                        </a:spcBef>
                        <a:spcAft>
                          <a:spcPts val="400"/>
                        </a:spcAft>
                      </a:pPr>
                      <a:r>
                        <a:rPr lang="en-US" sz="2000" dirty="0">
                          <a:effectLst/>
                          <a:latin typeface="Times New Roman" panose="02020603050405020304" pitchFamily="18" charset="0"/>
                          <a:ea typeface="Times New Roman" panose="02020603050405020304" pitchFamily="18" charset="0"/>
                        </a:rPr>
                        <a:t>X-ray film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spcBef>
                          <a:spcPts val="0"/>
                        </a:spcBef>
                        <a:spcAft>
                          <a:spcPts val="400"/>
                        </a:spcAft>
                      </a:pPr>
                      <a:r>
                        <a:rPr lang="en-US" sz="20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1872">
                <a:tc>
                  <a:txBody>
                    <a:bodyPr/>
                    <a:lstStyle/>
                    <a:p>
                      <a:pPr marL="0" marR="0" algn="just">
                        <a:spcBef>
                          <a:spcPts val="0"/>
                        </a:spcBef>
                        <a:spcAft>
                          <a:spcPts val="400"/>
                        </a:spcAft>
                      </a:pPr>
                      <a:r>
                        <a:rPr lang="en-US" sz="2000" dirty="0">
                          <a:effectLst/>
                          <a:latin typeface="Times New Roman" panose="02020603050405020304" pitchFamily="18" charset="0"/>
                          <a:ea typeface="Times New Roman" panose="02020603050405020304" pitchFamily="18" charset="0"/>
                        </a:rPr>
                        <a:t>Film negatives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spcBef>
                          <a:spcPts val="0"/>
                        </a:spcBef>
                        <a:spcAft>
                          <a:spcPts val="400"/>
                        </a:spcAft>
                      </a:pPr>
                      <a:r>
                        <a:rPr lang="en-US" sz="20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1872">
                <a:tc>
                  <a:txBody>
                    <a:bodyPr/>
                    <a:lstStyle/>
                    <a:p>
                      <a:pPr marL="0" marR="0" algn="just">
                        <a:spcBef>
                          <a:spcPts val="0"/>
                        </a:spcBef>
                        <a:spcAft>
                          <a:spcPts val="400"/>
                        </a:spcAft>
                      </a:pPr>
                      <a:r>
                        <a:rPr lang="en-US" sz="2000" dirty="0">
                          <a:effectLst/>
                          <a:latin typeface="Times New Roman" panose="02020603050405020304" pitchFamily="18" charset="0"/>
                          <a:ea typeface="Times New Roman" panose="02020603050405020304" pitchFamily="18" charset="0"/>
                        </a:rPr>
                        <a:t>CDs, DVDs, or CD-ROMs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spcBef>
                          <a:spcPts val="0"/>
                        </a:spcBef>
                        <a:spcAft>
                          <a:spcPts val="400"/>
                        </a:spcAft>
                      </a:pPr>
                      <a:r>
                        <a:rPr lang="en-US" sz="20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71872">
                <a:tc>
                  <a:txBody>
                    <a:bodyPr/>
                    <a:lstStyle/>
                    <a:p>
                      <a:pPr marL="0" marR="0" algn="just">
                        <a:spcBef>
                          <a:spcPts val="0"/>
                        </a:spcBef>
                        <a:spcAft>
                          <a:spcPts val="400"/>
                        </a:spcAft>
                      </a:pPr>
                      <a:r>
                        <a:rPr lang="en-US" sz="2000" dirty="0">
                          <a:effectLst/>
                          <a:latin typeface="Times New Roman" panose="02020603050405020304" pitchFamily="18" charset="0"/>
                          <a:ea typeface="Times New Roman" panose="02020603050405020304" pitchFamily="18" charset="0"/>
                        </a:rPr>
                        <a:t>Stacked welder’s glasses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spcBef>
                          <a:spcPts val="0"/>
                        </a:spcBef>
                        <a:spcAft>
                          <a:spcPts val="400"/>
                        </a:spcAft>
                      </a:pPr>
                      <a:r>
                        <a:rPr lang="en-US" sz="20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71872">
                <a:tc>
                  <a:txBody>
                    <a:bodyPr/>
                    <a:lstStyle/>
                    <a:p>
                      <a:pPr marL="0" marR="0" algn="just">
                        <a:spcBef>
                          <a:spcPts val="0"/>
                        </a:spcBef>
                        <a:spcAft>
                          <a:spcPts val="400"/>
                        </a:spcAft>
                      </a:pPr>
                      <a:r>
                        <a:rPr lang="en-US" sz="2000" dirty="0">
                          <a:effectLst/>
                          <a:latin typeface="Times New Roman" panose="02020603050405020304" pitchFamily="18" charset="0"/>
                          <a:ea typeface="Times New Roman" panose="02020603050405020304" pitchFamily="18" charset="0"/>
                        </a:rPr>
                        <a:t>Liquid filters(coffee, tea, used motor oil)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spcBef>
                          <a:spcPts val="0"/>
                        </a:spcBef>
                        <a:spcAft>
                          <a:spcPts val="400"/>
                        </a:spcAft>
                      </a:pPr>
                      <a:r>
                        <a:rPr lang="en-US" sz="20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71872">
                <a:tc>
                  <a:txBody>
                    <a:bodyPr/>
                    <a:lstStyle/>
                    <a:p>
                      <a:pPr marL="0" marR="0" algn="just">
                        <a:spcBef>
                          <a:spcPts val="0"/>
                        </a:spcBef>
                        <a:spcAft>
                          <a:spcPts val="400"/>
                        </a:spcAft>
                      </a:pPr>
                      <a:r>
                        <a:rPr lang="en-US" sz="2000" dirty="0">
                          <a:effectLst/>
                          <a:latin typeface="Times New Roman" panose="02020603050405020304" pitchFamily="18" charset="0"/>
                          <a:ea typeface="Times New Roman" panose="02020603050405020304" pitchFamily="18" charset="0"/>
                        </a:rPr>
                        <a:t>Eyepiece solar filters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spcBef>
                          <a:spcPts val="0"/>
                        </a:spcBef>
                        <a:spcAft>
                          <a:spcPts val="400"/>
                        </a:spcAft>
                      </a:pPr>
                      <a:r>
                        <a:rPr lang="en-US" sz="20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71872">
                <a:tc>
                  <a:txBody>
                    <a:bodyPr/>
                    <a:lstStyle/>
                    <a:p>
                      <a:pPr marL="0" marR="0" algn="just">
                        <a:spcBef>
                          <a:spcPts val="0"/>
                        </a:spcBef>
                        <a:spcAft>
                          <a:spcPts val="400"/>
                        </a:spcAft>
                      </a:pPr>
                      <a:r>
                        <a:rPr lang="en-US" sz="2000" dirty="0">
                          <a:effectLst/>
                          <a:latin typeface="Times New Roman" panose="02020603050405020304" pitchFamily="18" charset="0"/>
                          <a:ea typeface="Times New Roman" panose="02020603050405020304" pitchFamily="18" charset="0"/>
                        </a:rPr>
                        <a:t>Eclipse glasses and telescope together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spcBef>
                          <a:spcPts val="0"/>
                        </a:spcBef>
                        <a:spcAft>
                          <a:spcPts val="400"/>
                        </a:spcAft>
                      </a:pPr>
                      <a:r>
                        <a:rPr lang="en-US" sz="20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bl>
          </a:graphicData>
        </a:graphic>
      </p:graphicFrame>
      <p:pic>
        <p:nvPicPr>
          <p:cNvPr id="8" name="Picture 7" descr="A picture containing icon&#10;&#10;Description automatically generated">
            <a:extLst>
              <a:ext uri="{FF2B5EF4-FFF2-40B4-BE49-F238E27FC236}">
                <a16:creationId xmlns:a16="http://schemas.microsoft.com/office/drawing/2014/main" id="{9D86E5EB-D567-4F76-A52D-C840C8D81E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5694" y="4403558"/>
            <a:ext cx="3396916" cy="1854638"/>
          </a:xfrm>
          <a:prstGeom prst="rect">
            <a:avLst/>
          </a:prstGeom>
        </p:spPr>
      </p:pic>
      <p:pic>
        <p:nvPicPr>
          <p:cNvPr id="14" name="Picture 13" descr="A person holding a piece of paper&#10;&#10;Description automatically generated with low confidence">
            <a:extLst>
              <a:ext uri="{FF2B5EF4-FFF2-40B4-BE49-F238E27FC236}">
                <a16:creationId xmlns:a16="http://schemas.microsoft.com/office/drawing/2014/main" id="{5D8534E9-5931-401D-BDF1-D698EDF65E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5864863" y="3705239"/>
            <a:ext cx="2494292" cy="1364065"/>
          </a:xfrm>
          <a:prstGeom prst="rect">
            <a:avLst/>
          </a:prstGeom>
        </p:spPr>
      </p:pic>
      <p:pic>
        <p:nvPicPr>
          <p:cNvPr id="12" name="Picture 11" descr="A picture containing electronics, loudspeaker&#10;&#10;Description automatically generated">
            <a:extLst>
              <a:ext uri="{FF2B5EF4-FFF2-40B4-BE49-F238E27FC236}">
                <a16:creationId xmlns:a16="http://schemas.microsoft.com/office/drawing/2014/main" id="{2554FA2F-5042-4960-B44C-86C08662F7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26804" y="2480194"/>
            <a:ext cx="1510080" cy="1225045"/>
          </a:xfrm>
          <a:prstGeom prst="rect">
            <a:avLst/>
          </a:prstGeom>
        </p:spPr>
      </p:pic>
    </p:spTree>
    <p:extLst>
      <p:ext uri="{BB962C8B-B14F-4D97-AF65-F5344CB8AC3E}">
        <p14:creationId xmlns:p14="http://schemas.microsoft.com/office/powerpoint/2010/main" val="4002951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3347" y="365125"/>
            <a:ext cx="10515600" cy="1325563"/>
          </a:xfrm>
        </p:spPr>
        <p:txBody>
          <a:bodyPr/>
          <a:lstStyle/>
          <a:p>
            <a:pPr algn="ctr"/>
            <a:r>
              <a:rPr lang="en-US" b="1" dirty="0">
                <a:latin typeface="Bahnschrift" panose="020B0502040204020203" pitchFamily="34" charset="0"/>
              </a:rPr>
              <a:t>What to Expect in your County</a:t>
            </a:r>
          </a:p>
        </p:txBody>
      </p:sp>
      <p:sp>
        <p:nvSpPr>
          <p:cNvPr id="3" name="Content Placeholder 2"/>
          <p:cNvSpPr>
            <a:spLocks noGrp="1"/>
          </p:cNvSpPr>
          <p:nvPr>
            <p:ph idx="4294967295"/>
          </p:nvPr>
        </p:nvSpPr>
        <p:spPr>
          <a:xfrm>
            <a:off x="786064" y="1391429"/>
            <a:ext cx="10892589" cy="4802187"/>
          </a:xfrm>
        </p:spPr>
        <p:txBody>
          <a:bodyPr>
            <a:normAutofit fontScale="92500"/>
          </a:bodyPr>
          <a:lstStyle/>
          <a:p>
            <a:endParaRPr lang="en-US" b="1" dirty="0"/>
          </a:p>
          <a:p>
            <a:pPr marL="0" indent="0" algn="ctr">
              <a:buNone/>
            </a:pPr>
            <a:r>
              <a:rPr lang="en-US" dirty="0"/>
              <a:t>Delaware County has already been planning for the eclipse and has a completed operational plan for the day of the event. </a:t>
            </a:r>
          </a:p>
          <a:p>
            <a:pPr marL="0" indent="0" algn="ctr">
              <a:buNone/>
            </a:pPr>
            <a:r>
              <a:rPr lang="en-US" dirty="0"/>
              <a:t>This includes the EOC for Delaware County being open that day.</a:t>
            </a:r>
          </a:p>
          <a:p>
            <a:pPr marL="0" indent="0" algn="ctr">
              <a:buNone/>
            </a:pPr>
            <a:endParaRPr lang="en-US" dirty="0"/>
          </a:p>
          <a:p>
            <a:pPr marL="0" indent="0" algn="ctr">
              <a:buNone/>
            </a:pPr>
            <a:r>
              <a:rPr lang="en-US" dirty="0"/>
              <a:t>Included in the process are: emergency responders, critical infrastructure, communications, schools, parks, businesses, local officials, and others in the planning process.</a:t>
            </a:r>
          </a:p>
          <a:p>
            <a:pPr marL="0" indent="0" algn="ctr">
              <a:buNone/>
            </a:pPr>
            <a:endParaRPr lang="en-US" dirty="0"/>
          </a:p>
          <a:p>
            <a:pPr marL="0" indent="0" algn="ctr">
              <a:buNone/>
            </a:pPr>
            <a:r>
              <a:rPr lang="en-US" dirty="0"/>
              <a:t>We need your input and buy-in to get Delaware County prepared for this event so please reach out to your stakeholder and make sure they are aware.</a:t>
            </a:r>
          </a:p>
          <a:p>
            <a:pPr marL="0" indent="0" algn="ctr">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13115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3829" y="1723868"/>
            <a:ext cx="6516528" cy="1938992"/>
          </a:xfrm>
          <a:prstGeom prst="rect">
            <a:avLst/>
          </a:prstGeom>
          <a:noFill/>
        </p:spPr>
        <p:txBody>
          <a:bodyPr wrap="none" rtlCol="0">
            <a:spAutoFit/>
          </a:bodyPr>
          <a:lstStyle/>
          <a:p>
            <a:pPr algn="ctr"/>
            <a:r>
              <a:rPr lang="en-US" sz="4000" b="1" dirty="0">
                <a:latin typeface="Bahnschrift" panose="020B0502040204020203" pitchFamily="34" charset="0"/>
              </a:rPr>
              <a:t>Thank you!</a:t>
            </a:r>
          </a:p>
          <a:p>
            <a:pPr algn="ctr"/>
            <a:endParaRPr lang="en-US" sz="4000" b="1" dirty="0">
              <a:latin typeface="Bahnschrift" panose="020B0502040204020203" pitchFamily="34" charset="0"/>
            </a:endParaRPr>
          </a:p>
          <a:p>
            <a:pPr algn="ctr"/>
            <a:r>
              <a:rPr lang="en-US" sz="4000" b="1" dirty="0">
                <a:latin typeface="Bahnschrift" panose="020B0502040204020203" pitchFamily="34" charset="0"/>
              </a:rPr>
              <a:t>Do you have any questions?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8337" y="4608497"/>
            <a:ext cx="1470990" cy="1470990"/>
          </a:xfrm>
          <a:prstGeom prst="rect">
            <a:avLst/>
          </a:prstGeom>
          <a:noFill/>
        </p:spPr>
      </p:pic>
      <p:pic>
        <p:nvPicPr>
          <p:cNvPr id="5" name="Picture 4"/>
          <p:cNvPicPr>
            <a:picLocks noChangeAspect="1"/>
          </p:cNvPicPr>
          <p:nvPr/>
        </p:nvPicPr>
        <p:blipFill>
          <a:blip r:embed="rId4"/>
          <a:stretch>
            <a:fillRect/>
          </a:stretch>
        </p:blipFill>
        <p:spPr>
          <a:xfrm>
            <a:off x="7307492" y="4784585"/>
            <a:ext cx="2683038" cy="1118816"/>
          </a:xfrm>
          <a:prstGeom prst="rect">
            <a:avLst/>
          </a:prstGeom>
          <a:noFill/>
        </p:spPr>
      </p:pic>
      <p:sp>
        <p:nvSpPr>
          <p:cNvPr id="3" name="TextBox 2">
            <a:extLst>
              <a:ext uri="{FF2B5EF4-FFF2-40B4-BE49-F238E27FC236}">
                <a16:creationId xmlns:a16="http://schemas.microsoft.com/office/drawing/2014/main" id="{7BDFC670-D8B9-4485-A39B-54A719FDB630}"/>
              </a:ext>
            </a:extLst>
          </p:cNvPr>
          <p:cNvSpPr txBox="1"/>
          <p:nvPr/>
        </p:nvSpPr>
        <p:spPr>
          <a:xfrm>
            <a:off x="2601649" y="3838946"/>
            <a:ext cx="4880888" cy="523220"/>
          </a:xfrm>
          <a:prstGeom prst="rect">
            <a:avLst/>
          </a:prstGeom>
          <a:noFill/>
        </p:spPr>
        <p:txBody>
          <a:bodyPr wrap="none" rtlCol="0">
            <a:spAutoFit/>
          </a:bodyPr>
          <a:lstStyle/>
          <a:p>
            <a:r>
              <a:rPr lang="en-US" sz="2800" dirty="0"/>
              <a:t>Jecy Weber, jecy@delcoema.org</a:t>
            </a:r>
          </a:p>
        </p:txBody>
      </p:sp>
      <p:sp>
        <p:nvSpPr>
          <p:cNvPr id="7" name="Rectangle 6">
            <a:extLst>
              <a:ext uri="{FF2B5EF4-FFF2-40B4-BE49-F238E27FC236}">
                <a16:creationId xmlns:a16="http://schemas.microsoft.com/office/drawing/2014/main" id="{646C3B44-5AF7-4EFF-A65E-983BBBCA9168}"/>
              </a:ext>
            </a:extLst>
          </p:cNvPr>
          <p:cNvSpPr/>
          <p:nvPr/>
        </p:nvSpPr>
        <p:spPr>
          <a:xfrm>
            <a:off x="7424496" y="6079487"/>
            <a:ext cx="4358950" cy="369332"/>
          </a:xfrm>
          <a:prstGeom prst="rect">
            <a:avLst/>
          </a:prstGeom>
        </p:spPr>
        <p:txBody>
          <a:bodyPr wrap="none">
            <a:spAutoFit/>
          </a:bodyPr>
          <a:lstStyle/>
          <a:p>
            <a:r>
              <a:rPr lang="en-US" dirty="0"/>
              <a:t>https://co.delaware.oh.us/2024solareclipse/</a:t>
            </a:r>
          </a:p>
        </p:txBody>
      </p:sp>
    </p:spTree>
    <p:extLst>
      <p:ext uri="{BB962C8B-B14F-4D97-AF65-F5344CB8AC3E}">
        <p14:creationId xmlns:p14="http://schemas.microsoft.com/office/powerpoint/2010/main" val="3186897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10ED8D-409D-4528-BFD6-7EF0D8E655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276" y="482138"/>
            <a:ext cx="11870574" cy="5935287"/>
          </a:xfrm>
          <a:prstGeom prst="rect">
            <a:avLst/>
          </a:prstGeom>
        </p:spPr>
      </p:pic>
    </p:spTree>
    <p:extLst>
      <p:ext uri="{BB962C8B-B14F-4D97-AF65-F5344CB8AC3E}">
        <p14:creationId xmlns:p14="http://schemas.microsoft.com/office/powerpoint/2010/main" val="1498611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4E935B-4265-4E4C-84FD-BFB96D30CBDF}"/>
              </a:ext>
            </a:extLst>
          </p:cNvPr>
          <p:cNvPicPr>
            <a:picLocks noChangeAspect="1"/>
          </p:cNvPicPr>
          <p:nvPr/>
        </p:nvPicPr>
        <p:blipFill>
          <a:blip r:embed="rId3"/>
          <a:stretch>
            <a:fillRect/>
          </a:stretch>
        </p:blipFill>
        <p:spPr>
          <a:xfrm>
            <a:off x="2190264" y="231470"/>
            <a:ext cx="7685256" cy="6501839"/>
          </a:xfrm>
          <a:prstGeom prst="rect">
            <a:avLst/>
          </a:prstGeom>
        </p:spPr>
      </p:pic>
    </p:spTree>
    <p:extLst>
      <p:ext uri="{BB962C8B-B14F-4D97-AF65-F5344CB8AC3E}">
        <p14:creationId xmlns:p14="http://schemas.microsoft.com/office/powerpoint/2010/main" val="3546614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97054" y="806856"/>
            <a:ext cx="5893790" cy="4995428"/>
          </a:xfrm>
          <a:prstGeom prst="rect">
            <a:avLst/>
          </a:prstGeom>
        </p:spPr>
      </p:pic>
      <p:pic>
        <p:nvPicPr>
          <p:cNvPr id="3" name="Picture 2">
            <a:extLst>
              <a:ext uri="{FF2B5EF4-FFF2-40B4-BE49-F238E27FC236}">
                <a16:creationId xmlns:a16="http://schemas.microsoft.com/office/drawing/2014/main" id="{8458D352-E01D-44F6-906A-C2367671D153}"/>
              </a:ext>
            </a:extLst>
          </p:cNvPr>
          <p:cNvPicPr>
            <a:picLocks noChangeAspect="1"/>
          </p:cNvPicPr>
          <p:nvPr/>
        </p:nvPicPr>
        <p:blipFill>
          <a:blip r:embed="rId4"/>
          <a:stretch>
            <a:fillRect/>
          </a:stretch>
        </p:blipFill>
        <p:spPr>
          <a:xfrm>
            <a:off x="6607182" y="0"/>
            <a:ext cx="5087764" cy="6579004"/>
          </a:xfrm>
          <a:prstGeom prst="rect">
            <a:avLst/>
          </a:prstGeom>
        </p:spPr>
      </p:pic>
    </p:spTree>
    <p:extLst>
      <p:ext uri="{BB962C8B-B14F-4D97-AF65-F5344CB8AC3E}">
        <p14:creationId xmlns:p14="http://schemas.microsoft.com/office/powerpoint/2010/main" val="4182673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8AA8A-5AFF-4B05-8B6C-C568D9EE7CEB}"/>
              </a:ext>
            </a:extLst>
          </p:cNvPr>
          <p:cNvSpPr>
            <a:spLocks noGrp="1"/>
          </p:cNvSpPr>
          <p:nvPr>
            <p:ph type="title"/>
          </p:nvPr>
        </p:nvSpPr>
        <p:spPr>
          <a:xfrm>
            <a:off x="838199" y="86085"/>
            <a:ext cx="10515600" cy="791044"/>
          </a:xfrm>
        </p:spPr>
        <p:txBody>
          <a:bodyPr/>
          <a:lstStyle/>
          <a:p>
            <a:pPr algn="ctr"/>
            <a:r>
              <a:rPr lang="en-US" b="1" dirty="0"/>
              <a:t>Delaware County Events</a:t>
            </a:r>
          </a:p>
        </p:txBody>
      </p:sp>
      <p:sp>
        <p:nvSpPr>
          <p:cNvPr id="3" name="Content Placeholder 2">
            <a:extLst>
              <a:ext uri="{FF2B5EF4-FFF2-40B4-BE49-F238E27FC236}">
                <a16:creationId xmlns:a16="http://schemas.microsoft.com/office/drawing/2014/main" id="{1AE7530B-A0C4-435C-86F1-825A2A2B486E}"/>
              </a:ext>
            </a:extLst>
          </p:cNvPr>
          <p:cNvSpPr>
            <a:spLocks noGrp="1"/>
          </p:cNvSpPr>
          <p:nvPr>
            <p:ph idx="1"/>
          </p:nvPr>
        </p:nvSpPr>
        <p:spPr>
          <a:xfrm>
            <a:off x="547914" y="1408556"/>
            <a:ext cx="5736790" cy="2874206"/>
          </a:xfrm>
        </p:spPr>
        <p:txBody>
          <a:bodyPr>
            <a:normAutofit/>
          </a:bodyPr>
          <a:lstStyle/>
          <a:p>
            <a:pPr marL="0" indent="0" algn="ctr">
              <a:buNone/>
            </a:pPr>
            <a:r>
              <a:rPr lang="en-US" b="1" dirty="0"/>
              <a:t>National Eclipse Website</a:t>
            </a:r>
          </a:p>
          <a:p>
            <a:r>
              <a:rPr lang="en-US" dirty="0"/>
              <a:t>2024 eclipse events listed for most affected states</a:t>
            </a:r>
          </a:p>
          <a:p>
            <a:r>
              <a:rPr lang="en-US" dirty="0"/>
              <a:t>Ohio is listed</a:t>
            </a:r>
          </a:p>
          <a:p>
            <a:pPr lvl="1"/>
            <a:r>
              <a:rPr lang="en-US" dirty="0"/>
              <a:t>Delaware County is part of the site</a:t>
            </a:r>
          </a:p>
          <a:p>
            <a:endParaRPr lang="en-US" dirty="0"/>
          </a:p>
        </p:txBody>
      </p:sp>
      <p:sp>
        <p:nvSpPr>
          <p:cNvPr id="4" name="Rectangle 3">
            <a:extLst>
              <a:ext uri="{FF2B5EF4-FFF2-40B4-BE49-F238E27FC236}">
                <a16:creationId xmlns:a16="http://schemas.microsoft.com/office/drawing/2014/main" id="{6B3400AC-0998-4E19-A976-2B8F7761E9FE}"/>
              </a:ext>
            </a:extLst>
          </p:cNvPr>
          <p:cNvSpPr/>
          <p:nvPr/>
        </p:nvSpPr>
        <p:spPr>
          <a:xfrm>
            <a:off x="838200" y="6247458"/>
            <a:ext cx="397467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https://nationaleclipse.com/events.html</a:t>
            </a:r>
          </a:p>
        </p:txBody>
      </p:sp>
      <p:pic>
        <p:nvPicPr>
          <p:cNvPr id="5" name="Picture 4">
            <a:extLst>
              <a:ext uri="{FF2B5EF4-FFF2-40B4-BE49-F238E27FC236}">
                <a16:creationId xmlns:a16="http://schemas.microsoft.com/office/drawing/2014/main" id="{98F8556D-3E4C-411C-9EF7-A17E3388F0F0}"/>
              </a:ext>
            </a:extLst>
          </p:cNvPr>
          <p:cNvPicPr>
            <a:picLocks noChangeAspect="1"/>
          </p:cNvPicPr>
          <p:nvPr/>
        </p:nvPicPr>
        <p:blipFill>
          <a:blip r:embed="rId3"/>
          <a:stretch>
            <a:fillRect/>
          </a:stretch>
        </p:blipFill>
        <p:spPr>
          <a:xfrm>
            <a:off x="60150" y="4107607"/>
            <a:ext cx="6574990" cy="1341837"/>
          </a:xfrm>
          <a:prstGeom prst="rect">
            <a:avLst/>
          </a:prstGeom>
        </p:spPr>
      </p:pic>
      <p:sp>
        <p:nvSpPr>
          <p:cNvPr id="6" name="TextBox 5">
            <a:extLst>
              <a:ext uri="{FF2B5EF4-FFF2-40B4-BE49-F238E27FC236}">
                <a16:creationId xmlns:a16="http://schemas.microsoft.com/office/drawing/2014/main" id="{CA790600-EF51-46EE-BBA0-25C5C0ED3AB0}"/>
              </a:ext>
            </a:extLst>
          </p:cNvPr>
          <p:cNvSpPr txBox="1"/>
          <p:nvPr/>
        </p:nvSpPr>
        <p:spPr>
          <a:xfrm>
            <a:off x="340820" y="745220"/>
            <a:ext cx="11510357" cy="400110"/>
          </a:xfrm>
          <a:prstGeom prst="rect">
            <a:avLst/>
          </a:prstGeom>
          <a:noFill/>
        </p:spPr>
        <p:txBody>
          <a:bodyPr wrap="square" rtlCol="0">
            <a:spAutoFit/>
          </a:bodyPr>
          <a:lstStyle/>
          <a:p>
            <a:r>
              <a:rPr lang="en-US" sz="2000" b="1" dirty="0"/>
              <a:t>If you have an event please let DCOHSEM know. It is important for our operational emergency responders.</a:t>
            </a:r>
          </a:p>
        </p:txBody>
      </p:sp>
      <p:sp>
        <p:nvSpPr>
          <p:cNvPr id="7" name="Rectangle 6">
            <a:extLst>
              <a:ext uri="{FF2B5EF4-FFF2-40B4-BE49-F238E27FC236}">
                <a16:creationId xmlns:a16="http://schemas.microsoft.com/office/drawing/2014/main" id="{32CC2074-77C9-40DE-9D00-A4F45FA53963}"/>
              </a:ext>
            </a:extLst>
          </p:cNvPr>
          <p:cNvSpPr/>
          <p:nvPr/>
        </p:nvSpPr>
        <p:spPr>
          <a:xfrm>
            <a:off x="5863772" y="6108958"/>
            <a:ext cx="6096000" cy="646331"/>
          </a:xfrm>
          <a:prstGeom prst="rect">
            <a:avLst/>
          </a:prstGeom>
        </p:spPr>
        <p:txBody>
          <a:bodyPr>
            <a:spAutoFit/>
          </a:bodyPr>
          <a:lstStyle/>
          <a:p>
            <a:pPr algn="ctr"/>
            <a:r>
              <a:rPr lang="en-US" dirty="0"/>
              <a:t>https://www.visitdelohio.com/event_listing_type/eclipse-event/</a:t>
            </a:r>
          </a:p>
        </p:txBody>
      </p:sp>
      <p:pic>
        <p:nvPicPr>
          <p:cNvPr id="8" name="Picture 7">
            <a:extLst>
              <a:ext uri="{FF2B5EF4-FFF2-40B4-BE49-F238E27FC236}">
                <a16:creationId xmlns:a16="http://schemas.microsoft.com/office/drawing/2014/main" id="{885D80D6-B7A9-4DDB-9421-40652C132174}"/>
              </a:ext>
            </a:extLst>
          </p:cNvPr>
          <p:cNvPicPr>
            <a:picLocks noChangeAspect="1"/>
          </p:cNvPicPr>
          <p:nvPr/>
        </p:nvPicPr>
        <p:blipFill>
          <a:blip r:embed="rId4"/>
          <a:stretch>
            <a:fillRect/>
          </a:stretch>
        </p:blipFill>
        <p:spPr>
          <a:xfrm>
            <a:off x="6985576" y="3652268"/>
            <a:ext cx="4132367" cy="2326061"/>
          </a:xfrm>
          <a:prstGeom prst="rect">
            <a:avLst/>
          </a:prstGeom>
        </p:spPr>
      </p:pic>
      <p:sp>
        <p:nvSpPr>
          <p:cNvPr id="9" name="TextBox 8">
            <a:extLst>
              <a:ext uri="{FF2B5EF4-FFF2-40B4-BE49-F238E27FC236}">
                <a16:creationId xmlns:a16="http://schemas.microsoft.com/office/drawing/2014/main" id="{58881120-5066-4ED9-8DD5-EA55D893DEFC}"/>
              </a:ext>
            </a:extLst>
          </p:cNvPr>
          <p:cNvSpPr txBox="1"/>
          <p:nvPr/>
        </p:nvSpPr>
        <p:spPr>
          <a:xfrm>
            <a:off x="6284704" y="1271398"/>
            <a:ext cx="5359382" cy="2246769"/>
          </a:xfrm>
          <a:prstGeom prst="rect">
            <a:avLst/>
          </a:prstGeom>
          <a:noFill/>
        </p:spPr>
        <p:txBody>
          <a:bodyPr wrap="square" rtlCol="0">
            <a:spAutoFit/>
          </a:bodyPr>
          <a:lstStyle/>
          <a:p>
            <a:pPr algn="ctr"/>
            <a:r>
              <a:rPr lang="en-US" sz="2800" b="1" dirty="0"/>
              <a:t>Destination Delaware County</a:t>
            </a:r>
          </a:p>
          <a:p>
            <a:pPr marL="285750" indent="-285750">
              <a:buFont typeface="Arial" panose="020B0604020202020204" pitchFamily="34" charset="0"/>
              <a:buChar char="•"/>
            </a:pPr>
            <a:r>
              <a:rPr lang="en-US" sz="2800" dirty="0"/>
              <a:t>Has a listing of events here in Delaware County</a:t>
            </a:r>
          </a:p>
          <a:p>
            <a:pPr marL="285750" indent="-285750">
              <a:buFont typeface="Arial" panose="020B0604020202020204" pitchFamily="34" charset="0"/>
              <a:buChar char="•"/>
            </a:pPr>
            <a:r>
              <a:rPr lang="en-US" sz="2800" dirty="0"/>
              <a:t>Each event has information about registering for the event</a:t>
            </a:r>
          </a:p>
        </p:txBody>
      </p:sp>
    </p:spTree>
    <p:extLst>
      <p:ext uri="{BB962C8B-B14F-4D97-AF65-F5344CB8AC3E}">
        <p14:creationId xmlns:p14="http://schemas.microsoft.com/office/powerpoint/2010/main" val="2139640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70021" y="169321"/>
            <a:ext cx="10515600" cy="1325563"/>
          </a:xfrm>
        </p:spPr>
        <p:txBody>
          <a:bodyPr>
            <a:normAutofit/>
          </a:bodyPr>
          <a:lstStyle/>
          <a:p>
            <a:pPr algn="ctr"/>
            <a:r>
              <a:rPr lang="en-US" sz="4000" b="1" dirty="0">
                <a:latin typeface="Bahnschrift" panose="020B0502040204020203" pitchFamily="34" charset="0"/>
              </a:rPr>
              <a:t>What do Locals need to plan for?</a:t>
            </a:r>
          </a:p>
        </p:txBody>
      </p:sp>
      <p:sp>
        <p:nvSpPr>
          <p:cNvPr id="3" name="Content Placeholder 2"/>
          <p:cNvSpPr>
            <a:spLocks noGrp="1"/>
          </p:cNvSpPr>
          <p:nvPr>
            <p:ph idx="4294967295"/>
          </p:nvPr>
        </p:nvSpPr>
        <p:spPr>
          <a:xfrm>
            <a:off x="331337" y="1275641"/>
            <a:ext cx="7566283" cy="5133472"/>
          </a:xfrm>
        </p:spPr>
        <p:txBody>
          <a:bodyPr>
            <a:normAutofit/>
          </a:bodyPr>
          <a:lstStyle/>
          <a:p>
            <a:r>
              <a:rPr lang="en-US" sz="3200" dirty="0"/>
              <a:t>State and Delaware County are putting out the message: </a:t>
            </a:r>
          </a:p>
          <a:p>
            <a:pPr marL="457200" lvl="1" indent="0">
              <a:buNone/>
            </a:pPr>
            <a:r>
              <a:rPr lang="en-US" sz="3200" b="1" dirty="0"/>
              <a:t>“Arrive Early, Stay Late, Stay Put”</a:t>
            </a:r>
          </a:p>
          <a:p>
            <a:r>
              <a:rPr lang="en-US" sz="3200" dirty="0"/>
              <a:t>Population surge</a:t>
            </a:r>
          </a:p>
          <a:p>
            <a:r>
              <a:rPr lang="en-US" sz="3200" dirty="0"/>
              <a:t>Traffic management </a:t>
            </a:r>
          </a:p>
          <a:p>
            <a:r>
              <a:rPr lang="en-US" sz="3200" dirty="0"/>
              <a:t>Local infrastructure stresses including fuel, grocery, water, and sanitation.</a:t>
            </a:r>
          </a:p>
          <a:p>
            <a:endParaRPr lang="en-US" dirty="0"/>
          </a:p>
        </p:txBody>
      </p:sp>
      <p:pic>
        <p:nvPicPr>
          <p:cNvPr id="4" name="Picture 3"/>
          <p:cNvPicPr/>
          <p:nvPr/>
        </p:nvPicPr>
        <p:blipFill>
          <a:blip r:embed="rId3"/>
          <a:stretch>
            <a:fillRect/>
          </a:stretch>
        </p:blipFill>
        <p:spPr>
          <a:xfrm>
            <a:off x="8077522" y="2147341"/>
            <a:ext cx="3957404" cy="2563318"/>
          </a:xfrm>
          <a:prstGeom prst="rect">
            <a:avLst/>
          </a:prstGeom>
        </p:spPr>
      </p:pic>
    </p:spTree>
    <p:extLst>
      <p:ext uri="{BB962C8B-B14F-4D97-AF65-F5344CB8AC3E}">
        <p14:creationId xmlns:p14="http://schemas.microsoft.com/office/powerpoint/2010/main" val="1692485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70021" y="169321"/>
            <a:ext cx="10515600" cy="1325563"/>
          </a:xfrm>
        </p:spPr>
        <p:txBody>
          <a:bodyPr>
            <a:normAutofit/>
          </a:bodyPr>
          <a:lstStyle/>
          <a:p>
            <a:pPr algn="ctr"/>
            <a:r>
              <a:rPr lang="en-US" sz="4000" b="1" dirty="0">
                <a:latin typeface="Bahnschrift" panose="020B0502040204020203" pitchFamily="34" charset="0"/>
              </a:rPr>
              <a:t>Delaware County Eclipse Website</a:t>
            </a:r>
          </a:p>
        </p:txBody>
      </p:sp>
      <p:sp>
        <p:nvSpPr>
          <p:cNvPr id="3" name="Content Placeholder 2"/>
          <p:cNvSpPr>
            <a:spLocks noGrp="1"/>
          </p:cNvSpPr>
          <p:nvPr>
            <p:ph idx="4294967295"/>
          </p:nvPr>
        </p:nvSpPr>
        <p:spPr>
          <a:xfrm>
            <a:off x="789732" y="4612398"/>
            <a:ext cx="4536164" cy="3210511"/>
          </a:xfrm>
        </p:spPr>
        <p:txBody>
          <a:bodyPr>
            <a:normAutofit/>
          </a:bodyPr>
          <a:lstStyle/>
          <a:p>
            <a:pPr marL="0" indent="0" algn="ctr">
              <a:buNone/>
            </a:pPr>
            <a:r>
              <a:rPr lang="en-US" sz="2400" dirty="0"/>
              <a:t>County Commissions Office-Eric Weitz worked to create us a solar eclipse website that focuses on just Delaware County</a:t>
            </a:r>
          </a:p>
          <a:p>
            <a:endParaRPr lang="en-US" dirty="0"/>
          </a:p>
        </p:txBody>
      </p:sp>
      <p:pic>
        <p:nvPicPr>
          <p:cNvPr id="4" name="Picture 3">
            <a:extLst>
              <a:ext uri="{FF2B5EF4-FFF2-40B4-BE49-F238E27FC236}">
                <a16:creationId xmlns:a16="http://schemas.microsoft.com/office/drawing/2014/main" id="{925080E0-D1D2-40B0-B277-F7DAA02EF9B6}"/>
              </a:ext>
            </a:extLst>
          </p:cNvPr>
          <p:cNvPicPr>
            <a:picLocks noChangeAspect="1"/>
          </p:cNvPicPr>
          <p:nvPr/>
        </p:nvPicPr>
        <p:blipFill>
          <a:blip r:embed="rId3"/>
          <a:stretch>
            <a:fillRect/>
          </a:stretch>
        </p:blipFill>
        <p:spPr>
          <a:xfrm>
            <a:off x="6027821" y="1328238"/>
            <a:ext cx="5840474" cy="4889416"/>
          </a:xfrm>
          <a:prstGeom prst="rect">
            <a:avLst/>
          </a:prstGeom>
        </p:spPr>
      </p:pic>
      <p:sp>
        <p:nvSpPr>
          <p:cNvPr id="7" name="Rectangle 6">
            <a:extLst>
              <a:ext uri="{FF2B5EF4-FFF2-40B4-BE49-F238E27FC236}">
                <a16:creationId xmlns:a16="http://schemas.microsoft.com/office/drawing/2014/main" id="{F400D919-E941-411D-A3FD-405EF8ABD6B2}"/>
              </a:ext>
            </a:extLst>
          </p:cNvPr>
          <p:cNvSpPr/>
          <p:nvPr/>
        </p:nvSpPr>
        <p:spPr>
          <a:xfrm>
            <a:off x="586532" y="2351782"/>
            <a:ext cx="4575587" cy="1077218"/>
          </a:xfrm>
          <a:prstGeom prst="rect">
            <a:avLst/>
          </a:prstGeom>
        </p:spPr>
        <p:txBody>
          <a:bodyPr wrap="square">
            <a:spAutoFit/>
          </a:bodyPr>
          <a:lstStyle/>
          <a:p>
            <a:pPr algn="ctr" defTabSz="457200"/>
            <a:r>
              <a:rPr lang="en-US" sz="3200" u="sng" dirty="0">
                <a:solidFill>
                  <a:prstClr val="black"/>
                </a:solidFill>
                <a:ea typeface="Calibri" panose="020F0502020204030204" pitchFamily="34" charset="0"/>
                <a:hlinkClick r:id="rId4">
                  <a:extLst>
                    <a:ext uri="{A12FA001-AC4F-418D-AE19-62706E023703}">
                      <ahyp:hlinkClr xmlns:ahyp="http://schemas.microsoft.com/office/drawing/2018/hyperlinkcolor" val="tx"/>
                    </a:ext>
                  </a:extLst>
                </a:hlinkClick>
              </a:rPr>
              <a:t>https://co.delaware.oh.us/2024solareclipse/</a:t>
            </a:r>
            <a:endParaRPr lang="en-US" sz="3200" dirty="0">
              <a:solidFill>
                <a:prstClr val="black"/>
              </a:solidFill>
              <a:latin typeface="Trebuchet MS" panose="020B0603020202020204"/>
            </a:endParaRPr>
          </a:p>
        </p:txBody>
      </p:sp>
    </p:spTree>
    <p:extLst>
      <p:ext uri="{BB962C8B-B14F-4D97-AF65-F5344CB8AC3E}">
        <p14:creationId xmlns:p14="http://schemas.microsoft.com/office/powerpoint/2010/main" val="2466199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3" y="1653314"/>
            <a:ext cx="6285024" cy="6001643"/>
          </a:xfrm>
          <a:prstGeom prst="rect">
            <a:avLst/>
          </a:prstGeom>
          <a:noFill/>
        </p:spPr>
        <p:txBody>
          <a:bodyPr wrap="square" rtlCol="0">
            <a:spAutoFit/>
          </a:bodyPr>
          <a:lstStyle/>
          <a:p>
            <a:pPr marL="914400" lvl="1" indent="-457200">
              <a:buFont typeface="Arial" panose="020B0604020202020204" pitchFamily="34" charset="0"/>
              <a:buChar char="•"/>
            </a:pPr>
            <a:r>
              <a:rPr lang="en-US" sz="3200" dirty="0">
                <a:solidFill>
                  <a:prstClr val="black"/>
                </a:solidFill>
                <a:latin typeface="Bahnschrift" panose="020B0502040204020203" pitchFamily="34" charset="0"/>
                <a:ea typeface="Calibri" panose="020F0502020204030204" pitchFamily="34" charset="0"/>
              </a:rPr>
              <a:t>Plan ahead, so you do not have to be in traffic</a:t>
            </a:r>
          </a:p>
          <a:p>
            <a:pPr marL="1371600" lvl="2" indent="-457200">
              <a:buFont typeface="Arial" panose="020B0604020202020204" pitchFamily="34" charset="0"/>
              <a:buChar char="•"/>
            </a:pPr>
            <a:r>
              <a:rPr lang="en-US" sz="3200" dirty="0">
                <a:solidFill>
                  <a:prstClr val="black"/>
                </a:solidFill>
                <a:latin typeface="Bahnschrift" panose="020B0502040204020203" pitchFamily="34" charset="0"/>
                <a:ea typeface="Calibri" panose="020F0502020204030204" pitchFamily="34" charset="0"/>
              </a:rPr>
              <a:t>Are there any areas where heavy traffic and an increased number of people will affect you?</a:t>
            </a:r>
          </a:p>
          <a:p>
            <a:pPr lvl="2"/>
            <a:endParaRPr lang="en-US" sz="2000" dirty="0">
              <a:solidFill>
                <a:prstClr val="black"/>
              </a:solidFill>
              <a:latin typeface="Bahnschrift" panose="020B0502040204020203" pitchFamily="34" charset="0"/>
              <a:ea typeface="Calibri" panose="020F0502020204030204" pitchFamily="34" charset="0"/>
            </a:endParaRPr>
          </a:p>
          <a:p>
            <a:pPr marL="914400" lvl="1" indent="-457200">
              <a:buFont typeface="Arial" panose="020B0604020202020204" pitchFamily="34" charset="0"/>
              <a:buChar char="•"/>
            </a:pPr>
            <a:r>
              <a:rPr lang="en-US" sz="3200" dirty="0">
                <a:solidFill>
                  <a:prstClr val="black"/>
                </a:solidFill>
                <a:latin typeface="Bahnschrift" panose="020B0502040204020203" pitchFamily="34" charset="0"/>
                <a:ea typeface="Calibri" panose="020F0502020204030204" pitchFamily="34" charset="0"/>
              </a:rPr>
              <a:t>Are there any staffing concerns or shift change concerns?</a:t>
            </a:r>
          </a:p>
          <a:p>
            <a:pPr marL="1371600" lvl="2" indent="-457200">
              <a:buFont typeface="Arial" panose="020B0604020202020204" pitchFamily="34" charset="0"/>
              <a:buChar char="•"/>
            </a:pPr>
            <a:endParaRPr lang="en-US" sz="3200" dirty="0">
              <a:solidFill>
                <a:prstClr val="black"/>
              </a:solidFill>
              <a:latin typeface="Bahnschrift" panose="020B0502040204020203" pitchFamily="34" charset="0"/>
              <a:ea typeface="Calibri" panose="020F0502020204030204" pitchFamily="34" charset="0"/>
            </a:endParaRPr>
          </a:p>
          <a:p>
            <a:pPr marL="914400" lvl="1" indent="-457200">
              <a:buFont typeface="Arial" panose="020B0604020202020204" pitchFamily="34" charset="0"/>
              <a:buChar char="•"/>
            </a:pPr>
            <a:endParaRPr lang="en-US" sz="3200" dirty="0">
              <a:solidFill>
                <a:prstClr val="black"/>
              </a:solidFill>
              <a:latin typeface="Bahnschrift" panose="020B0502040204020203" pitchFamily="34" charset="0"/>
              <a:ea typeface="Calibri" panose="020F0502020204030204" pitchFamily="34" charset="0"/>
            </a:endParaRPr>
          </a:p>
        </p:txBody>
      </p:sp>
      <p:sp>
        <p:nvSpPr>
          <p:cNvPr id="3" name="TextBox 2"/>
          <p:cNvSpPr txBox="1"/>
          <p:nvPr/>
        </p:nvSpPr>
        <p:spPr>
          <a:xfrm>
            <a:off x="1977680" y="180658"/>
            <a:ext cx="8236640" cy="1323439"/>
          </a:xfrm>
          <a:prstGeom prst="rect">
            <a:avLst/>
          </a:prstGeom>
          <a:noFill/>
        </p:spPr>
        <p:txBody>
          <a:bodyPr wrap="square" rtlCol="0">
            <a:spAutoFit/>
          </a:bodyPr>
          <a:lstStyle/>
          <a:p>
            <a:pPr algn="ctr"/>
            <a:r>
              <a:rPr lang="en-US" sz="4000" b="1" dirty="0">
                <a:solidFill>
                  <a:prstClr val="black"/>
                </a:solidFill>
                <a:latin typeface="Bahnschrift" panose="020B0502040204020203" pitchFamily="34" charset="0"/>
              </a:rPr>
              <a:t>What can You do to have a low stress eclipse day?</a:t>
            </a:r>
          </a:p>
        </p:txBody>
      </p:sp>
      <p:graphicFrame>
        <p:nvGraphicFramePr>
          <p:cNvPr id="4" name="Table 3">
            <a:extLst>
              <a:ext uri="{FF2B5EF4-FFF2-40B4-BE49-F238E27FC236}">
                <a16:creationId xmlns:a16="http://schemas.microsoft.com/office/drawing/2014/main" id="{4F4EA93F-8DCB-4FF9-8FAF-4235CCE71B5E}"/>
              </a:ext>
            </a:extLst>
          </p:cNvPr>
          <p:cNvGraphicFramePr>
            <a:graphicFrameLocks noGrp="1"/>
          </p:cNvGraphicFramePr>
          <p:nvPr>
            <p:extLst>
              <p:ext uri="{D42A27DB-BD31-4B8C-83A1-F6EECF244321}">
                <p14:modId xmlns:p14="http://schemas.microsoft.com/office/powerpoint/2010/main" val="3427704042"/>
              </p:ext>
            </p:extLst>
          </p:nvPr>
        </p:nvGraphicFramePr>
        <p:xfrm>
          <a:off x="6450677" y="1795550"/>
          <a:ext cx="5490324" cy="4003071"/>
        </p:xfrm>
        <a:graphic>
          <a:graphicData uri="http://schemas.openxmlformats.org/drawingml/2006/table">
            <a:tbl>
              <a:tblPr>
                <a:tableStyleId>{5C22544A-7EE6-4342-B048-85BDC9FD1C3A}</a:tableStyleId>
              </a:tblPr>
              <a:tblGrid>
                <a:gridCol w="1709219">
                  <a:extLst>
                    <a:ext uri="{9D8B030D-6E8A-4147-A177-3AD203B41FA5}">
                      <a16:colId xmlns:a16="http://schemas.microsoft.com/office/drawing/2014/main" val="3919964773"/>
                    </a:ext>
                  </a:extLst>
                </a:gridCol>
                <a:gridCol w="689432">
                  <a:extLst>
                    <a:ext uri="{9D8B030D-6E8A-4147-A177-3AD203B41FA5}">
                      <a16:colId xmlns:a16="http://schemas.microsoft.com/office/drawing/2014/main" val="3219353541"/>
                    </a:ext>
                  </a:extLst>
                </a:gridCol>
                <a:gridCol w="689432">
                  <a:extLst>
                    <a:ext uri="{9D8B030D-6E8A-4147-A177-3AD203B41FA5}">
                      <a16:colId xmlns:a16="http://schemas.microsoft.com/office/drawing/2014/main" val="2868372201"/>
                    </a:ext>
                  </a:extLst>
                </a:gridCol>
                <a:gridCol w="1023377">
                  <a:extLst>
                    <a:ext uri="{9D8B030D-6E8A-4147-A177-3AD203B41FA5}">
                      <a16:colId xmlns:a16="http://schemas.microsoft.com/office/drawing/2014/main" val="1130047730"/>
                    </a:ext>
                  </a:extLst>
                </a:gridCol>
                <a:gridCol w="689432">
                  <a:extLst>
                    <a:ext uri="{9D8B030D-6E8A-4147-A177-3AD203B41FA5}">
                      <a16:colId xmlns:a16="http://schemas.microsoft.com/office/drawing/2014/main" val="2248601691"/>
                    </a:ext>
                  </a:extLst>
                </a:gridCol>
                <a:gridCol w="689432">
                  <a:extLst>
                    <a:ext uri="{9D8B030D-6E8A-4147-A177-3AD203B41FA5}">
                      <a16:colId xmlns:a16="http://schemas.microsoft.com/office/drawing/2014/main" val="4280079471"/>
                    </a:ext>
                  </a:extLst>
                </a:gridCol>
              </a:tblGrid>
              <a:tr h="379438">
                <a:tc gridSpan="6">
                  <a:txBody>
                    <a:bodyPr/>
                    <a:lstStyle/>
                    <a:p>
                      <a:pPr algn="ctr" fontAlgn="b"/>
                      <a:r>
                        <a:rPr lang="en-US" sz="1100" u="none" strike="noStrike">
                          <a:effectLst/>
                        </a:rPr>
                        <a:t>Solar Eclipse Time Table</a:t>
                      </a:r>
                      <a:endParaRPr lang="en-US" sz="11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71754561"/>
                  </a:ext>
                </a:extLst>
              </a:tr>
              <a:tr h="967567">
                <a:tc>
                  <a:txBody>
                    <a:bodyPr/>
                    <a:lstStyle/>
                    <a:p>
                      <a:pPr algn="ctr" fontAlgn="ctr"/>
                      <a:r>
                        <a:rPr lang="en-US" sz="1100" u="none" strike="noStrike">
                          <a:effectLst/>
                        </a:rPr>
                        <a:t>City</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Lat</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Long</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Partial </a:t>
                      </a:r>
                      <a:r>
                        <a:rPr lang="en-US" sz="1100" u="none" strike="noStrike" dirty="0" err="1">
                          <a:effectLst/>
                        </a:rPr>
                        <a:t>Eclipe</a:t>
                      </a:r>
                      <a:r>
                        <a:rPr lang="en-US" sz="1100" u="none" strike="noStrike" dirty="0">
                          <a:effectLst/>
                        </a:rPr>
                        <a:t> Beginning</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Totality Begins</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Duration</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18045247"/>
                  </a:ext>
                </a:extLst>
              </a:tr>
              <a:tr h="379438">
                <a:tc>
                  <a:txBody>
                    <a:bodyPr/>
                    <a:lstStyle/>
                    <a:p>
                      <a:pPr algn="l" fontAlgn="b"/>
                      <a:r>
                        <a:rPr lang="en-US" sz="1100" u="none" strike="noStrike">
                          <a:effectLst/>
                        </a:rPr>
                        <a:t>Ashley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40.40895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82.95546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13:56:13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15:11:43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2m 49.7s</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75498795"/>
                  </a:ext>
                </a:extLst>
              </a:tr>
              <a:tr h="379438">
                <a:tc>
                  <a:txBody>
                    <a:bodyPr/>
                    <a:lstStyle/>
                    <a:p>
                      <a:pPr algn="l" fontAlgn="b"/>
                      <a:r>
                        <a:rPr lang="en-US" sz="1100" u="none" strike="noStrike">
                          <a:effectLst/>
                        </a:rPr>
                        <a:t>Delaware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40.29867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83.06797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13:55:54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15:11:36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2m 35.5s</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47219281"/>
                  </a:ext>
                </a:extLst>
              </a:tr>
              <a:tr h="379438">
                <a:tc>
                  <a:txBody>
                    <a:bodyPr/>
                    <a:lstStyle/>
                    <a:p>
                      <a:pPr algn="l" fontAlgn="b"/>
                      <a:r>
                        <a:rPr lang="en-US" sz="1100" u="none" strike="noStrike">
                          <a:effectLst/>
                        </a:rPr>
                        <a:t>Galena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40.21506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82.8799</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13:56:06</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15:12:24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1m 24.1s</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37194504"/>
                  </a:ext>
                </a:extLst>
              </a:tr>
              <a:tr h="379438">
                <a:tc>
                  <a:txBody>
                    <a:bodyPr/>
                    <a:lstStyle/>
                    <a:p>
                      <a:pPr algn="l" fontAlgn="b"/>
                      <a:r>
                        <a:rPr lang="en-US" sz="1100" u="none" strike="noStrike">
                          <a:effectLst/>
                        </a:rPr>
                        <a:t>Ostrander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40.26617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83.21269</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13:55:39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15:11:17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2m 45.7s</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04755209"/>
                  </a:ext>
                </a:extLst>
              </a:tr>
              <a:tr h="379438">
                <a:tc>
                  <a:txBody>
                    <a:bodyPr/>
                    <a:lstStyle/>
                    <a:p>
                      <a:pPr algn="l" fontAlgn="b"/>
                      <a:r>
                        <a:rPr lang="en-US" sz="1100" u="none" strike="noStrike">
                          <a:effectLst/>
                        </a:rPr>
                        <a:t>Powell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40.15784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83.07519</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13:55:44</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15:11:54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1m 45.3s</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86998569"/>
                  </a:ext>
                </a:extLst>
              </a:tr>
              <a:tr h="379438">
                <a:tc>
                  <a:txBody>
                    <a:bodyPr/>
                    <a:lstStyle/>
                    <a:p>
                      <a:pPr algn="l" fontAlgn="b"/>
                      <a:r>
                        <a:rPr lang="en-US" sz="1100" u="none" strike="noStrike">
                          <a:effectLst/>
                        </a:rPr>
                        <a:t>Shawnee Hills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40.15784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83.13408</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13:55:38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15:11:42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1m 58.5s</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39675640"/>
                  </a:ext>
                </a:extLst>
              </a:tr>
              <a:tr h="379438">
                <a:tc>
                  <a:txBody>
                    <a:bodyPr/>
                    <a:lstStyle/>
                    <a:p>
                      <a:pPr algn="l" fontAlgn="b"/>
                      <a:r>
                        <a:rPr lang="en-US" sz="1100" u="none" strike="noStrike">
                          <a:effectLst/>
                        </a:rPr>
                        <a:t>Sunbury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40.2426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82.8591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13:56:10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15:12:22</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1m 34.6s</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8340990"/>
                  </a:ext>
                </a:extLst>
              </a:tr>
            </a:tbl>
          </a:graphicData>
        </a:graphic>
      </p:graphicFrame>
    </p:spTree>
    <p:extLst>
      <p:ext uri="{BB962C8B-B14F-4D97-AF65-F5344CB8AC3E}">
        <p14:creationId xmlns:p14="http://schemas.microsoft.com/office/powerpoint/2010/main" val="3925703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657" y="778725"/>
            <a:ext cx="11860695" cy="1569660"/>
          </a:xfrm>
          <a:prstGeom prst="rect">
            <a:avLst/>
          </a:prstGeom>
          <a:noFill/>
        </p:spPr>
        <p:txBody>
          <a:bodyPr wrap="square" rtlCol="0">
            <a:spAutoFit/>
          </a:bodyPr>
          <a:lstStyle/>
          <a:p>
            <a:pPr marL="914400" lvl="1" indent="-457200">
              <a:buFont typeface="Arial" panose="020B0604020202020204" pitchFamily="34" charset="0"/>
              <a:buChar char="•"/>
            </a:pPr>
            <a:r>
              <a:rPr lang="en-US" sz="3200" dirty="0">
                <a:effectLst/>
                <a:latin typeface="Bahnschrift" panose="020B0502040204020203" pitchFamily="34" charset="0"/>
                <a:ea typeface="Calibri" panose="020F0502020204030204" pitchFamily="34" charset="0"/>
              </a:rPr>
              <a:t>Do you have the amenities you need for the event? </a:t>
            </a:r>
          </a:p>
          <a:p>
            <a:pPr marL="1371600" lvl="2" indent="-457200">
              <a:buFont typeface="Arial" panose="020B0604020202020204" pitchFamily="34" charset="0"/>
              <a:buChar char="•"/>
            </a:pPr>
            <a:r>
              <a:rPr lang="en-US" sz="3200" dirty="0">
                <a:latin typeface="Bahnschrift" panose="020B0502040204020203" pitchFamily="34" charset="0"/>
                <a:ea typeface="Calibri" panose="020F0502020204030204" pitchFamily="34" charset="0"/>
              </a:rPr>
              <a:t>Grocery, Maintenance, PPE, Gas etc.</a:t>
            </a:r>
          </a:p>
          <a:p>
            <a:pPr lvl="1"/>
            <a:endParaRPr lang="en-US" sz="3200" dirty="0">
              <a:effectLst/>
              <a:latin typeface="Bahnschrift" panose="020B0502040204020203" pitchFamily="34" charset="0"/>
              <a:ea typeface="Calibri" panose="020F0502020204030204" pitchFamily="34" charset="0"/>
            </a:endParaRPr>
          </a:p>
        </p:txBody>
      </p:sp>
      <p:sp>
        <p:nvSpPr>
          <p:cNvPr id="3" name="TextBox 2"/>
          <p:cNvSpPr txBox="1"/>
          <p:nvPr/>
        </p:nvSpPr>
        <p:spPr>
          <a:xfrm>
            <a:off x="3284796" y="70839"/>
            <a:ext cx="5592419" cy="707886"/>
          </a:xfrm>
          <a:prstGeom prst="rect">
            <a:avLst/>
          </a:prstGeom>
          <a:noFill/>
        </p:spPr>
        <p:txBody>
          <a:bodyPr wrap="square" rtlCol="0">
            <a:spAutoFit/>
          </a:bodyPr>
          <a:lstStyle/>
          <a:p>
            <a:pPr algn="ctr"/>
            <a:r>
              <a:rPr lang="en-US" sz="4000" b="1" dirty="0">
                <a:latin typeface="Bahnschrift" panose="020B0502040204020203" pitchFamily="34" charset="0"/>
              </a:rPr>
              <a:t>What can You do?</a:t>
            </a:r>
          </a:p>
        </p:txBody>
      </p:sp>
      <p:pic>
        <p:nvPicPr>
          <p:cNvPr id="4" name="Picture 3">
            <a:extLst>
              <a:ext uri="{FF2B5EF4-FFF2-40B4-BE49-F238E27FC236}">
                <a16:creationId xmlns:a16="http://schemas.microsoft.com/office/drawing/2014/main" id="{FE58A2BC-CA07-45B2-BD1A-32D5BCFF6609}"/>
              </a:ext>
            </a:extLst>
          </p:cNvPr>
          <p:cNvPicPr>
            <a:picLocks noChangeAspect="1"/>
          </p:cNvPicPr>
          <p:nvPr/>
        </p:nvPicPr>
        <p:blipFill>
          <a:blip r:embed="rId3"/>
          <a:stretch>
            <a:fillRect/>
          </a:stretch>
        </p:blipFill>
        <p:spPr>
          <a:xfrm>
            <a:off x="2739572" y="1797074"/>
            <a:ext cx="6712856" cy="4990087"/>
          </a:xfrm>
          <a:prstGeom prst="rect">
            <a:avLst/>
          </a:prstGeom>
        </p:spPr>
      </p:pic>
    </p:spTree>
    <p:extLst>
      <p:ext uri="{BB962C8B-B14F-4D97-AF65-F5344CB8AC3E}">
        <p14:creationId xmlns:p14="http://schemas.microsoft.com/office/powerpoint/2010/main" val="26737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652</TotalTime>
  <Words>1834</Words>
  <Application>Microsoft Office PowerPoint</Application>
  <PresentationFormat>Widescreen</PresentationFormat>
  <Paragraphs>211</Paragraphs>
  <Slides>12</Slides>
  <Notes>12</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12</vt:i4>
      </vt:variant>
    </vt:vector>
  </HeadingPairs>
  <TitlesOfParts>
    <vt:vector size="23" baseType="lpstr">
      <vt:lpstr>Arial</vt:lpstr>
      <vt:lpstr>Bahnschrift</vt:lpstr>
      <vt:lpstr>Calibri</vt:lpstr>
      <vt:lpstr>Calibri Light</vt:lpstr>
      <vt:lpstr>Times New Roman</vt:lpstr>
      <vt:lpstr>Trebuchet MS</vt:lpstr>
      <vt:lpstr>Office Theme</vt:lpstr>
      <vt:lpstr>2_Office Theme</vt:lpstr>
      <vt:lpstr>4_Office Theme</vt:lpstr>
      <vt:lpstr>5_Office Theme</vt:lpstr>
      <vt:lpstr>7_Office Theme</vt:lpstr>
      <vt:lpstr>PowerPoint Presentation</vt:lpstr>
      <vt:lpstr>PowerPoint Presentation</vt:lpstr>
      <vt:lpstr>PowerPoint Presentation</vt:lpstr>
      <vt:lpstr>PowerPoint Presentation</vt:lpstr>
      <vt:lpstr>Delaware County Events</vt:lpstr>
      <vt:lpstr>What do Locals need to plan for?</vt:lpstr>
      <vt:lpstr>Delaware County Eclipse Website</vt:lpstr>
      <vt:lpstr>PowerPoint Presentation</vt:lpstr>
      <vt:lpstr>PowerPoint Presentation</vt:lpstr>
      <vt:lpstr>Eclipse Viewing Safety</vt:lpstr>
      <vt:lpstr>What to Expect in your County</vt:lpstr>
      <vt:lpstr>PowerPoint Presentation</vt:lpstr>
    </vt:vector>
  </TitlesOfParts>
  <Company>Delaware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Weber, Jecy</dc:creator>
  <cp:lastModifiedBy>Weber, Jecy</cp:lastModifiedBy>
  <cp:revision>41</cp:revision>
  <dcterms:created xsi:type="dcterms:W3CDTF">2023-01-19T19:24:31Z</dcterms:created>
  <dcterms:modified xsi:type="dcterms:W3CDTF">2024-02-12T13:57:56Z</dcterms:modified>
</cp:coreProperties>
</file>