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7" r:id="rId2"/>
    <p:sldId id="266" r:id="rId3"/>
    <p:sldId id="260" r:id="rId4"/>
    <p:sldId id="275" r:id="rId5"/>
    <p:sldId id="267" r:id="rId6"/>
    <p:sldId id="295" r:id="rId7"/>
    <p:sldId id="276" r:id="rId8"/>
    <p:sldId id="280" r:id="rId9"/>
    <p:sldId id="279" r:id="rId10"/>
    <p:sldId id="273" r:id="rId11"/>
    <p:sldId id="294" r:id="rId12"/>
    <p:sldId id="274" r:id="rId13"/>
    <p:sldId id="281" r:id="rId14"/>
    <p:sldId id="282" r:id="rId15"/>
    <p:sldId id="283" r:id="rId16"/>
    <p:sldId id="284" r:id="rId17"/>
    <p:sldId id="285" r:id="rId18"/>
    <p:sldId id="286" r:id="rId19"/>
    <p:sldId id="287" r:id="rId20"/>
    <p:sldId id="288" r:id="rId21"/>
    <p:sldId id="289" r:id="rId22"/>
    <p:sldId id="277" r:id="rId23"/>
    <p:sldId id="272" r:id="rId24"/>
    <p:sldId id="268" r:id="rId25"/>
    <p:sldId id="269" r:id="rId26"/>
    <p:sldId id="270" r:id="rId27"/>
    <p:sldId id="293" r:id="rId28"/>
    <p:sldId id="278" r:id="rId29"/>
    <p:sldId id="290" r:id="rId30"/>
    <p:sldId id="292" r:id="rId31"/>
    <p:sldId id="271" r:id="rId32"/>
    <p:sldId id="296" r:id="rId33"/>
    <p:sldId id="291" r:id="rId34"/>
    <p:sldId id="26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2" autoAdjust="0"/>
    <p:restoredTop sz="67438" autoAdjust="0"/>
  </p:normalViewPr>
  <p:slideViewPr>
    <p:cSldViewPr snapToGrid="0">
      <p:cViewPr varScale="1">
        <p:scale>
          <a:sx n="71" d="100"/>
          <a:sy n="71" d="100"/>
        </p:scale>
        <p:origin x="12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5B5A8D-B0CB-434E-8E67-78365F57FBE4}" type="datetimeFigureOut">
              <a:rPr lang="en-US" smtClean="0"/>
              <a:t>2/16/2024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309EC3-7FF7-41F8-B919-3484D87E34CE}" type="slidenum">
              <a:rPr lang="en-US" smtClean="0"/>
              <a:t>‹#›</a:t>
            </a:fld>
            <a:endParaRPr lang="en-US"/>
          </a:p>
        </p:txBody>
      </p:sp>
    </p:spTree>
    <p:extLst>
      <p:ext uri="{BB962C8B-B14F-4D97-AF65-F5344CB8AC3E}">
        <p14:creationId xmlns:p14="http://schemas.microsoft.com/office/powerpoint/2010/main" val="1754748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website is also a place for the public or you if you are interested to sign up to receive solar eclipse bulletins for continued information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42D01FD-7E8A-4248-909C-F8480DF584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2010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https://www.greatamericaneclipse.com/visitation</a:t>
            </a:r>
          </a:p>
        </p:txBody>
      </p:sp>
      <p:sp>
        <p:nvSpPr>
          <p:cNvPr id="4" name="Slide Number Placeholder 3"/>
          <p:cNvSpPr>
            <a:spLocks noGrp="1"/>
          </p:cNvSpPr>
          <p:nvPr>
            <p:ph type="sldNum" sz="quarter" idx="5"/>
          </p:nvPr>
        </p:nvSpPr>
        <p:spPr/>
        <p:txBody>
          <a:bodyPr/>
          <a:lstStyle/>
          <a:p>
            <a:fld id="{9D309EC3-7FF7-41F8-B919-3484D87E34CE}" type="slidenum">
              <a:rPr lang="en-US" smtClean="0"/>
              <a:t>14</a:t>
            </a:fld>
            <a:endParaRPr lang="en-US"/>
          </a:p>
        </p:txBody>
      </p:sp>
    </p:spTree>
    <p:extLst>
      <p:ext uri="{BB962C8B-B14F-4D97-AF65-F5344CB8AC3E}">
        <p14:creationId xmlns:p14="http://schemas.microsoft.com/office/powerpoint/2010/main" val="3073133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2.8.2024 count</a:t>
            </a:r>
          </a:p>
        </p:txBody>
      </p:sp>
      <p:sp>
        <p:nvSpPr>
          <p:cNvPr id="4" name="Slide Number Placeholder 3"/>
          <p:cNvSpPr>
            <a:spLocks noGrp="1"/>
          </p:cNvSpPr>
          <p:nvPr>
            <p:ph type="sldNum" sz="quarter" idx="5"/>
          </p:nvPr>
        </p:nvSpPr>
        <p:spPr/>
        <p:txBody>
          <a:bodyPr/>
          <a:lstStyle/>
          <a:p>
            <a:fld id="{9D309EC3-7FF7-41F8-B919-3484D87E34CE}" type="slidenum">
              <a:rPr lang="en-US" smtClean="0"/>
              <a:t>16</a:t>
            </a:fld>
            <a:endParaRPr lang="en-US"/>
          </a:p>
        </p:txBody>
      </p:sp>
    </p:spTree>
    <p:extLst>
      <p:ext uri="{BB962C8B-B14F-4D97-AF65-F5344CB8AC3E}">
        <p14:creationId xmlns:p14="http://schemas.microsoft.com/office/powerpoint/2010/main" val="2741295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Scenario used: Model of 575k visitors; with disproportionate attempt to get to the Findlay/Kenton areas - what would 50k people trying to get to that area look like for worst case scenario planning?</a:t>
            </a:r>
          </a:p>
          <a:p>
            <a:endParaRPr lang="en-US" dirty="0"/>
          </a:p>
          <a:p>
            <a:r>
              <a:rPr lang="en-US" dirty="0"/>
              <a:t>Model looks at total visitors-then allocated by county- then allocated to hotel bound &amp; not hotel bound (w/in totality path)- then to TAZ</a:t>
            </a:r>
          </a:p>
          <a:p>
            <a:endParaRPr lang="en-US" dirty="0"/>
          </a:p>
          <a:p>
            <a:r>
              <a:rPr lang="en-US" dirty="0"/>
              <a:t>Best analyzed by comparing changes to congestion between a “regular” day and the eclipse scenario</a:t>
            </a:r>
          </a:p>
          <a:p>
            <a:endParaRPr lang="en-US" dirty="0"/>
          </a:p>
          <a:p>
            <a:r>
              <a:rPr lang="en-US" dirty="0"/>
              <a:t>Limitations: </a:t>
            </a:r>
          </a:p>
          <a:p>
            <a:pPr marL="171450" indent="-171450">
              <a:buFont typeface="Arial" panose="020B0604020202020204" pitchFamily="34" charset="0"/>
              <a:buChar char="•"/>
            </a:pPr>
            <a:r>
              <a:rPr lang="en-US" dirty="0"/>
              <a:t>Eclipse Viewing: range of estimates of visitors – Scenario Planning </a:t>
            </a:r>
          </a:p>
          <a:p>
            <a:r>
              <a:rPr lang="en-US" dirty="0"/>
              <a:t>• Model does not account for queuing or spill back of congestion </a:t>
            </a:r>
          </a:p>
          <a:p>
            <a:r>
              <a:rPr lang="en-US" dirty="0"/>
              <a:t>• Statewide Model with aggregate resolution </a:t>
            </a:r>
          </a:p>
          <a:p>
            <a:r>
              <a:rPr lang="en-US" dirty="0"/>
              <a:t>• It’s a planning tool</a:t>
            </a:r>
          </a:p>
        </p:txBody>
      </p:sp>
      <p:sp>
        <p:nvSpPr>
          <p:cNvPr id="4" name="Slide Number Placeholder 3"/>
          <p:cNvSpPr>
            <a:spLocks noGrp="1"/>
          </p:cNvSpPr>
          <p:nvPr>
            <p:ph type="sldNum" sz="quarter" idx="5"/>
          </p:nvPr>
        </p:nvSpPr>
        <p:spPr/>
        <p:txBody>
          <a:bodyPr/>
          <a:lstStyle/>
          <a:p>
            <a:fld id="{9D309EC3-7FF7-41F8-B919-3484D87E34CE}" type="slidenum">
              <a:rPr lang="en-US" smtClean="0"/>
              <a:t>18</a:t>
            </a:fld>
            <a:endParaRPr lang="en-US"/>
          </a:p>
        </p:txBody>
      </p:sp>
    </p:spTree>
    <p:extLst>
      <p:ext uri="{BB962C8B-B14F-4D97-AF65-F5344CB8AC3E}">
        <p14:creationId xmlns:p14="http://schemas.microsoft.com/office/powerpoint/2010/main" val="1837776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309EC3-7FF7-41F8-B919-3484D87E34CE}" type="slidenum">
              <a:rPr lang="en-US" smtClean="0"/>
              <a:t>20</a:t>
            </a:fld>
            <a:endParaRPr lang="en-US"/>
          </a:p>
        </p:txBody>
      </p:sp>
    </p:spTree>
    <p:extLst>
      <p:ext uri="{BB962C8B-B14F-4D97-AF65-F5344CB8AC3E}">
        <p14:creationId xmlns:p14="http://schemas.microsoft.com/office/powerpoint/2010/main" val="877945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https://eclipse2024.org/instructions/languages.html</a:t>
            </a:r>
          </a:p>
        </p:txBody>
      </p:sp>
      <p:sp>
        <p:nvSpPr>
          <p:cNvPr id="4" name="Slide Number Placeholder 3"/>
          <p:cNvSpPr>
            <a:spLocks noGrp="1"/>
          </p:cNvSpPr>
          <p:nvPr>
            <p:ph type="sldNum" sz="quarter" idx="5"/>
          </p:nvPr>
        </p:nvSpPr>
        <p:spPr/>
        <p:txBody>
          <a:bodyPr/>
          <a:lstStyle/>
          <a:p>
            <a:fld id="{9D309EC3-7FF7-41F8-B919-3484D87E34CE}" type="slidenum">
              <a:rPr lang="en-US" smtClean="0"/>
              <a:t>21</a:t>
            </a:fld>
            <a:endParaRPr lang="en-US"/>
          </a:p>
        </p:txBody>
      </p:sp>
    </p:spTree>
    <p:extLst>
      <p:ext uri="{BB962C8B-B14F-4D97-AF65-F5344CB8AC3E}">
        <p14:creationId xmlns:p14="http://schemas.microsoft.com/office/powerpoint/2010/main" val="1759669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Events in the order that I am made aware of them</a:t>
            </a:r>
          </a:p>
        </p:txBody>
      </p:sp>
      <p:sp>
        <p:nvSpPr>
          <p:cNvPr id="4" name="Slide Number Placeholder 3"/>
          <p:cNvSpPr>
            <a:spLocks noGrp="1"/>
          </p:cNvSpPr>
          <p:nvPr>
            <p:ph type="sldNum" sz="quarter" idx="5"/>
          </p:nvPr>
        </p:nvSpPr>
        <p:spPr/>
        <p:txBody>
          <a:bodyPr/>
          <a:lstStyle/>
          <a:p>
            <a:fld id="{9D309EC3-7FF7-41F8-B919-3484D87E34CE}" type="slidenum">
              <a:rPr lang="en-US" smtClean="0"/>
              <a:t>22</a:t>
            </a:fld>
            <a:endParaRPr lang="en-US"/>
          </a:p>
        </p:txBody>
      </p:sp>
    </p:spTree>
    <p:extLst>
      <p:ext uri="{BB962C8B-B14F-4D97-AF65-F5344CB8AC3E}">
        <p14:creationId xmlns:p14="http://schemas.microsoft.com/office/powerpoint/2010/main" val="185630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https://www.visitdelohio.com/event_listing_type/eclipse-event/</a:t>
            </a:r>
          </a:p>
          <a:p>
            <a:endParaRPr lang="en-US" dirty="0"/>
          </a:p>
          <a:p>
            <a:endParaRPr lang="en-US" dirty="0"/>
          </a:p>
          <a:p>
            <a:r>
              <a:rPr lang="en-US" dirty="0"/>
              <a:t>https://www.eventbrite.com/e/eclipse-traditions-tickets-758223144837?aff=oddtdtcreator&amp;fbclid=IwAR2J7hueZm2PD26XjWKb9bpyfDInIeRQi7twL8LcanzaNyIGVuDfe0kO5iM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09EC3-7FF7-41F8-B919-3484D87E34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6070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309EC3-7FF7-41F8-B919-3484D87E34CE}" type="slidenum">
              <a:rPr lang="en-US" smtClean="0"/>
              <a:t>24</a:t>
            </a:fld>
            <a:endParaRPr lang="en-US"/>
          </a:p>
        </p:txBody>
      </p:sp>
    </p:spTree>
    <p:extLst>
      <p:ext uri="{BB962C8B-B14F-4D97-AF65-F5344CB8AC3E}">
        <p14:creationId xmlns:p14="http://schemas.microsoft.com/office/powerpoint/2010/main" val="2157498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https://www.visitdelohio.com/event_listing_type/eclipse-event/</a:t>
            </a:r>
          </a:p>
        </p:txBody>
      </p:sp>
      <p:sp>
        <p:nvSpPr>
          <p:cNvPr id="4" name="Slide Number Placeholder 3"/>
          <p:cNvSpPr>
            <a:spLocks noGrp="1"/>
          </p:cNvSpPr>
          <p:nvPr>
            <p:ph type="sldNum" sz="quarter" idx="5"/>
          </p:nvPr>
        </p:nvSpPr>
        <p:spPr/>
        <p:txBody>
          <a:bodyPr/>
          <a:lstStyle/>
          <a:p>
            <a:fld id="{9D309EC3-7FF7-41F8-B919-3484D87E34CE}" type="slidenum">
              <a:rPr lang="en-US" smtClean="0"/>
              <a:t>25</a:t>
            </a:fld>
            <a:endParaRPr lang="en-US"/>
          </a:p>
        </p:txBody>
      </p:sp>
    </p:spTree>
    <p:extLst>
      <p:ext uri="{BB962C8B-B14F-4D97-AF65-F5344CB8AC3E}">
        <p14:creationId xmlns:p14="http://schemas.microsoft.com/office/powerpoint/2010/main" val="2610376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https://www.visitdelohio.com/event_listing_type/eclipse-event/</a:t>
            </a:r>
          </a:p>
          <a:p>
            <a:endParaRPr lang="en-US" dirty="0"/>
          </a:p>
          <a:p>
            <a:r>
              <a:rPr lang="en-US" dirty="0"/>
              <a:t>https://www.columbuszoo.org/events/solar-eclipse-solar-bration</a:t>
            </a:r>
          </a:p>
        </p:txBody>
      </p:sp>
      <p:sp>
        <p:nvSpPr>
          <p:cNvPr id="4" name="Slide Number Placeholder 3"/>
          <p:cNvSpPr>
            <a:spLocks noGrp="1"/>
          </p:cNvSpPr>
          <p:nvPr>
            <p:ph type="sldNum" sz="quarter" idx="5"/>
          </p:nvPr>
        </p:nvSpPr>
        <p:spPr/>
        <p:txBody>
          <a:bodyPr/>
          <a:lstStyle/>
          <a:p>
            <a:fld id="{9D309EC3-7FF7-41F8-B919-3484D87E34CE}" type="slidenum">
              <a:rPr lang="en-US" smtClean="0"/>
              <a:t>26</a:t>
            </a:fld>
            <a:endParaRPr lang="en-US"/>
          </a:p>
        </p:txBody>
      </p:sp>
    </p:spTree>
    <p:extLst>
      <p:ext uri="{BB962C8B-B14F-4D97-AF65-F5344CB8AC3E}">
        <p14:creationId xmlns:p14="http://schemas.microsoft.com/office/powerpoint/2010/main" val="1417070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my most common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BA8607-C81A-442D-BF64-5CD3A11B31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774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https://www.visitdelohio.com/event_listing_type/eclipse-event/</a:t>
            </a:r>
          </a:p>
          <a:p>
            <a:endParaRPr lang="en-US" dirty="0"/>
          </a:p>
          <a:p>
            <a:r>
              <a:rPr lang="en-US" dirty="0"/>
              <a:t>Visit co.delaware.oh.us/2024solareclipse for more information regarding the eclipse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09EC3-7FF7-41F8-B919-3484D87E34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278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 Company</a:t>
            </a:r>
          </a:p>
          <a:p>
            <a:endParaRPr lang="en-US" dirty="0"/>
          </a:p>
          <a:p>
            <a:r>
              <a:rPr lang="en-US" dirty="0"/>
              <a:t>https://www.facebook.com/mbaybrew</a:t>
            </a:r>
          </a:p>
          <a:p>
            <a:endParaRPr lang="en-US" dirty="0"/>
          </a:p>
          <a:p>
            <a:r>
              <a:rPr lang="en-US" dirty="0"/>
              <a:t>Shawnee Station</a:t>
            </a:r>
          </a:p>
          <a:p>
            <a:r>
              <a:rPr lang="en-US" dirty="0"/>
              <a:t>https://www.facebook.com/shawneestationtaproomkitchen</a:t>
            </a:r>
          </a:p>
        </p:txBody>
      </p:sp>
      <p:sp>
        <p:nvSpPr>
          <p:cNvPr id="4" name="Slide Number Placeholder 3"/>
          <p:cNvSpPr>
            <a:spLocks noGrp="1"/>
          </p:cNvSpPr>
          <p:nvPr>
            <p:ph type="sldNum" sz="quarter" idx="5"/>
          </p:nvPr>
        </p:nvSpPr>
        <p:spPr/>
        <p:txBody>
          <a:bodyPr/>
          <a:lstStyle/>
          <a:p>
            <a:fld id="{9D309EC3-7FF7-41F8-B919-3484D87E34CE}" type="slidenum">
              <a:rPr lang="en-US" smtClean="0"/>
              <a:t>28</a:t>
            </a:fld>
            <a:endParaRPr lang="en-US"/>
          </a:p>
        </p:txBody>
      </p:sp>
    </p:spTree>
    <p:extLst>
      <p:ext uri="{BB962C8B-B14F-4D97-AF65-F5344CB8AC3E}">
        <p14:creationId xmlns:p14="http://schemas.microsoft.com/office/powerpoint/2010/main" val="40565056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https://ohiodnr.gov/go-and-do/see-the-sights/solar-eclipse-2024</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09EC3-7FF7-41F8-B919-3484D87E34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6073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09EC3-7FF7-41F8-B919-3484D87E34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4182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https://www.visitdelohio.com/event_listing_type/eclipse-event/</a:t>
            </a:r>
          </a:p>
          <a:p>
            <a:endParaRPr lang="en-US" dirty="0"/>
          </a:p>
          <a:p>
            <a:r>
              <a:rPr lang="en-US" dirty="0"/>
              <a:t>https://www.facebook.com/VineyardatPorterCentral/</a:t>
            </a:r>
          </a:p>
          <a:p>
            <a:endParaRPr lang="en-US" dirty="0"/>
          </a:p>
          <a:p>
            <a:r>
              <a:rPr lang="en-US" dirty="0"/>
              <a:t>https://woolandvine.com/?fbclid=IwAR1OcrQwPMJ8qTjKS959zdWGV-Kk8YwyYYr2_v42SLtlbK7Cyv2yB1Uc5dc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09EC3-7FF7-41F8-B919-3484D87E34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62768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https://www.facebook.com/events/351682627839819?active_tab=about</a:t>
            </a:r>
          </a:p>
          <a:p>
            <a:endParaRPr lang="en-US" dirty="0"/>
          </a:p>
        </p:txBody>
      </p:sp>
      <p:sp>
        <p:nvSpPr>
          <p:cNvPr id="4" name="Slide Number Placeholder 3"/>
          <p:cNvSpPr>
            <a:spLocks noGrp="1"/>
          </p:cNvSpPr>
          <p:nvPr>
            <p:ph type="sldNum" sz="quarter" idx="5"/>
          </p:nvPr>
        </p:nvSpPr>
        <p:spPr/>
        <p:txBody>
          <a:bodyPr/>
          <a:lstStyle/>
          <a:p>
            <a:fld id="{9D309EC3-7FF7-41F8-B919-3484D87E34CE}" type="slidenum">
              <a:rPr lang="en-US" smtClean="0"/>
              <a:t>32</a:t>
            </a:fld>
            <a:endParaRPr lang="en-US"/>
          </a:p>
        </p:txBody>
      </p:sp>
    </p:spTree>
    <p:extLst>
      <p:ext uri="{BB962C8B-B14F-4D97-AF65-F5344CB8AC3E}">
        <p14:creationId xmlns:p14="http://schemas.microsoft.com/office/powerpoint/2010/main" val="15773699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309EC3-7FF7-41F8-B919-3484D87E34CE}" type="slidenum">
              <a:rPr lang="en-US" smtClean="0"/>
              <a:t>33</a:t>
            </a:fld>
            <a:endParaRPr lang="en-US"/>
          </a:p>
        </p:txBody>
      </p:sp>
    </p:spTree>
    <p:extLst>
      <p:ext uri="{BB962C8B-B14F-4D97-AF65-F5344CB8AC3E}">
        <p14:creationId xmlns:p14="http://schemas.microsoft.com/office/powerpoint/2010/main" val="3772455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https://docs.google.com/forms/d/e/1FAIpQLSf7OWBWT8528ydfzmR5XHXwNizr936hXxqtwGWleDFm79lqmQ/viewform?usp=pp_url</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42D01FD-7E8A-4248-909C-F8480DF584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5766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309EC3-7FF7-41F8-B919-3484D87E34CE}" type="slidenum">
              <a:rPr lang="en-US" smtClean="0"/>
              <a:t>5</a:t>
            </a:fld>
            <a:endParaRPr lang="en-US"/>
          </a:p>
        </p:txBody>
      </p:sp>
    </p:spTree>
    <p:extLst>
      <p:ext uri="{BB962C8B-B14F-4D97-AF65-F5344CB8AC3E}">
        <p14:creationId xmlns:p14="http://schemas.microsoft.com/office/powerpoint/2010/main" val="3001875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https://www.daytondailynews.com/lifestyles/column-cncerns-about-solar-eclipse-are-real/4OVQNCMOPRCIJIHCBPNDWMBIDE/</a:t>
            </a:r>
          </a:p>
        </p:txBody>
      </p:sp>
      <p:sp>
        <p:nvSpPr>
          <p:cNvPr id="4" name="Slide Number Placeholder 3"/>
          <p:cNvSpPr>
            <a:spLocks noGrp="1"/>
          </p:cNvSpPr>
          <p:nvPr>
            <p:ph type="sldNum" sz="quarter" idx="5"/>
          </p:nvPr>
        </p:nvSpPr>
        <p:spPr/>
        <p:txBody>
          <a:bodyPr/>
          <a:lstStyle/>
          <a:p>
            <a:fld id="{9D309EC3-7FF7-41F8-B919-3484D87E34CE}" type="slidenum">
              <a:rPr lang="en-US" smtClean="0"/>
              <a:t>6</a:t>
            </a:fld>
            <a:endParaRPr lang="en-US"/>
          </a:p>
        </p:txBody>
      </p:sp>
    </p:spTree>
    <p:extLst>
      <p:ext uri="{BB962C8B-B14F-4D97-AF65-F5344CB8AC3E}">
        <p14:creationId xmlns:p14="http://schemas.microsoft.com/office/powerpoint/2010/main" val="4111625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https://www.metroparks.net/blog/total-eclipse-of-the-parks-what-to-know-about-the-2024-solar-eclipse/?fbclid=IwAR3eGNnP0ob0f7_-x1PhNLbEuToIuNrj7Ax5y_vSd61HdOPEzappENtsR6Y</a:t>
            </a:r>
          </a:p>
        </p:txBody>
      </p:sp>
      <p:sp>
        <p:nvSpPr>
          <p:cNvPr id="4" name="Slide Number Placeholder 3"/>
          <p:cNvSpPr>
            <a:spLocks noGrp="1"/>
          </p:cNvSpPr>
          <p:nvPr>
            <p:ph type="sldNum" sz="quarter" idx="5"/>
          </p:nvPr>
        </p:nvSpPr>
        <p:spPr/>
        <p:txBody>
          <a:bodyPr/>
          <a:lstStyle/>
          <a:p>
            <a:fld id="{9D309EC3-7FF7-41F8-B919-3484D87E34CE}" type="slidenum">
              <a:rPr lang="en-US" smtClean="0"/>
              <a:t>7</a:t>
            </a:fld>
            <a:endParaRPr lang="en-US"/>
          </a:p>
        </p:txBody>
      </p:sp>
    </p:spTree>
    <p:extLst>
      <p:ext uri="{BB962C8B-B14F-4D97-AF65-F5344CB8AC3E}">
        <p14:creationId xmlns:p14="http://schemas.microsoft.com/office/powerpoint/2010/main" val="566086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https://www.visitdelohio.com/events/#events</a:t>
            </a:r>
          </a:p>
          <a:p>
            <a:endParaRPr lang="en-US" dirty="0"/>
          </a:p>
          <a:p>
            <a:r>
              <a:rPr lang="en-US" dirty="0"/>
              <a:t>https://delawarelibrary.libnet.info/events?a=Adults</a:t>
            </a:r>
          </a:p>
        </p:txBody>
      </p:sp>
      <p:sp>
        <p:nvSpPr>
          <p:cNvPr id="4" name="Slide Number Placeholder 3"/>
          <p:cNvSpPr>
            <a:spLocks noGrp="1"/>
          </p:cNvSpPr>
          <p:nvPr>
            <p:ph type="sldNum" sz="quarter" idx="5"/>
          </p:nvPr>
        </p:nvSpPr>
        <p:spPr/>
        <p:txBody>
          <a:bodyPr/>
          <a:lstStyle/>
          <a:p>
            <a:fld id="{9D309EC3-7FF7-41F8-B919-3484D87E34CE}" type="slidenum">
              <a:rPr lang="en-US" smtClean="0"/>
              <a:t>8</a:t>
            </a:fld>
            <a:endParaRPr lang="en-US"/>
          </a:p>
        </p:txBody>
      </p:sp>
    </p:spTree>
    <p:extLst>
      <p:ext uri="{BB962C8B-B14F-4D97-AF65-F5344CB8AC3E}">
        <p14:creationId xmlns:p14="http://schemas.microsoft.com/office/powerpoint/2010/main" val="1761813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https://preservationparks.com/programs/solar-eclipse/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09EC3-7FF7-41F8-B919-3484D87E34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0236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https://www.columbuslibrary.org/library-locations/</a:t>
            </a:r>
          </a:p>
        </p:txBody>
      </p:sp>
      <p:sp>
        <p:nvSpPr>
          <p:cNvPr id="4" name="Slide Number Placeholder 3"/>
          <p:cNvSpPr>
            <a:spLocks noGrp="1"/>
          </p:cNvSpPr>
          <p:nvPr>
            <p:ph type="sldNum" sz="quarter" idx="5"/>
          </p:nvPr>
        </p:nvSpPr>
        <p:spPr/>
        <p:txBody>
          <a:bodyPr/>
          <a:lstStyle/>
          <a:p>
            <a:fld id="{9D309EC3-7FF7-41F8-B919-3484D87E34CE}" type="slidenum">
              <a:rPr lang="en-US" smtClean="0"/>
              <a:t>10</a:t>
            </a:fld>
            <a:endParaRPr lang="en-US"/>
          </a:p>
        </p:txBody>
      </p:sp>
    </p:spTree>
    <p:extLst>
      <p:ext uri="{BB962C8B-B14F-4D97-AF65-F5344CB8AC3E}">
        <p14:creationId xmlns:p14="http://schemas.microsoft.com/office/powerpoint/2010/main" val="3091819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construction information from our Delaware County Engineer's Office,</a:t>
            </a:r>
          </a:p>
          <a:p>
            <a:endParaRPr lang="en-US" dirty="0"/>
          </a:p>
          <a:p>
            <a:r>
              <a:rPr lang="en-US" dirty="0"/>
              <a:t>I will attached update flyer and my spreadsheet to meeting notes.</a:t>
            </a:r>
          </a:p>
        </p:txBody>
      </p:sp>
      <p:sp>
        <p:nvSpPr>
          <p:cNvPr id="4" name="Slide Number Placeholder 3"/>
          <p:cNvSpPr>
            <a:spLocks noGrp="1"/>
          </p:cNvSpPr>
          <p:nvPr>
            <p:ph type="sldNum" sz="quarter" idx="5"/>
          </p:nvPr>
        </p:nvSpPr>
        <p:spPr/>
        <p:txBody>
          <a:bodyPr/>
          <a:lstStyle/>
          <a:p>
            <a:fld id="{9D309EC3-7FF7-41F8-B919-3484D87E34CE}" type="slidenum">
              <a:rPr lang="en-US" smtClean="0"/>
              <a:t>11</a:t>
            </a:fld>
            <a:endParaRPr lang="en-US"/>
          </a:p>
        </p:txBody>
      </p:sp>
    </p:spTree>
    <p:extLst>
      <p:ext uri="{BB962C8B-B14F-4D97-AF65-F5344CB8AC3E}">
        <p14:creationId xmlns:p14="http://schemas.microsoft.com/office/powerpoint/2010/main" val="2278487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D334580-4874-4752-B240-0BEA6249DA20}" type="datetimeFigureOut">
              <a:rPr lang="en-US" smtClean="0">
                <a:solidFill>
                  <a:prstClr val="black">
                    <a:tint val="75000"/>
                  </a:prstClr>
                </a:solidFill>
              </a:rPr>
              <a:pPr/>
              <a:t>2/16/2024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E87508-7A9A-4329-A43B-602440EA75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4500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334580-4874-4752-B240-0BEA6249DA20}" type="datetimeFigureOut">
              <a:rPr lang="en-US" smtClean="0">
                <a:solidFill>
                  <a:prstClr val="black">
                    <a:tint val="75000"/>
                  </a:prstClr>
                </a:solidFill>
              </a:rPr>
              <a:pPr/>
              <a:t>2/16/2024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E87508-7A9A-4329-A43B-602440EA75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44406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334580-4874-4752-B240-0BEA6249DA20}" type="datetimeFigureOut">
              <a:rPr lang="en-US" smtClean="0">
                <a:solidFill>
                  <a:prstClr val="black">
                    <a:tint val="75000"/>
                  </a:prstClr>
                </a:solidFill>
              </a:rPr>
              <a:pPr/>
              <a:t>2/16/2024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E87508-7A9A-4329-A43B-602440EA75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9729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334580-4874-4752-B240-0BEA6249DA20}" type="datetimeFigureOut">
              <a:rPr lang="en-US" smtClean="0">
                <a:solidFill>
                  <a:prstClr val="black">
                    <a:tint val="75000"/>
                  </a:prstClr>
                </a:solidFill>
              </a:rPr>
              <a:pPr/>
              <a:t>2/16/2024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E87508-7A9A-4329-A43B-602440EA75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0796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D334580-4874-4752-B240-0BEA6249DA20}" type="datetimeFigureOut">
              <a:rPr lang="en-US" smtClean="0">
                <a:solidFill>
                  <a:prstClr val="black">
                    <a:tint val="75000"/>
                  </a:prstClr>
                </a:solidFill>
              </a:rPr>
              <a:pPr/>
              <a:t>2/16/2024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E87508-7A9A-4329-A43B-602440EA75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6876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334580-4874-4752-B240-0BEA6249DA20}" type="datetimeFigureOut">
              <a:rPr lang="en-US" smtClean="0">
                <a:solidFill>
                  <a:prstClr val="black">
                    <a:tint val="75000"/>
                  </a:prstClr>
                </a:solidFill>
              </a:rPr>
              <a:pPr/>
              <a:t>2/16/2024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BE87508-7A9A-4329-A43B-602440EA75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82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334580-4874-4752-B240-0BEA6249DA20}" type="datetimeFigureOut">
              <a:rPr lang="en-US" smtClean="0">
                <a:solidFill>
                  <a:prstClr val="black">
                    <a:tint val="75000"/>
                  </a:prstClr>
                </a:solidFill>
              </a:rPr>
              <a:pPr/>
              <a:t>2/16/2024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BE87508-7A9A-4329-A43B-602440EA75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4618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334580-4874-4752-B240-0BEA6249DA20}" type="datetimeFigureOut">
              <a:rPr lang="en-US" smtClean="0">
                <a:solidFill>
                  <a:prstClr val="black">
                    <a:tint val="75000"/>
                  </a:prstClr>
                </a:solidFill>
              </a:rPr>
              <a:pPr/>
              <a:t>2/16/2024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BE87508-7A9A-4329-A43B-602440EA75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2565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334580-4874-4752-B240-0BEA6249DA20}" type="datetimeFigureOut">
              <a:rPr lang="en-US" smtClean="0">
                <a:solidFill>
                  <a:prstClr val="black">
                    <a:tint val="75000"/>
                  </a:prstClr>
                </a:solidFill>
              </a:rPr>
              <a:pPr/>
              <a:t>2/16/2024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BE87508-7A9A-4329-A43B-602440EA75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018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D334580-4874-4752-B240-0BEA6249DA20}" type="datetimeFigureOut">
              <a:rPr lang="en-US" smtClean="0">
                <a:solidFill>
                  <a:prstClr val="black">
                    <a:tint val="75000"/>
                  </a:prstClr>
                </a:solidFill>
              </a:rPr>
              <a:pPr/>
              <a:t>2/16/2024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BE87508-7A9A-4329-A43B-602440EA75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023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D334580-4874-4752-B240-0BEA6249DA20}" type="datetimeFigureOut">
              <a:rPr lang="en-US" smtClean="0">
                <a:solidFill>
                  <a:prstClr val="black">
                    <a:tint val="75000"/>
                  </a:prstClr>
                </a:solidFill>
              </a:rPr>
              <a:pPr/>
              <a:t>2/16/2024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BE87508-7A9A-4329-A43B-602440EA75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5581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B90DF"/>
            </a:gs>
            <a:gs pos="15000">
              <a:srgbClr val="5B90DF"/>
            </a:gs>
            <a:gs pos="62000">
              <a:schemeClr val="accent1">
                <a:lumMod val="20000"/>
                <a:lumOff val="80000"/>
              </a:schemeClr>
            </a:gs>
            <a:gs pos="100000">
              <a:schemeClr val="accent1">
                <a:lumMod val="20000"/>
                <a:lumOff val="80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334580-4874-4752-B240-0BEA6249DA20}" type="datetimeFigureOut">
              <a:rPr lang="en-US" smtClean="0">
                <a:solidFill>
                  <a:prstClr val="black">
                    <a:tint val="75000"/>
                  </a:prstClr>
                </a:solidFill>
              </a:rPr>
              <a:pPr/>
              <a:t>2/16/2024</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E87508-7A9A-4329-A43B-602440EA75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7890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o.delaware.oh.us/2024solareclips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clipse2024.org/instructions/languages.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mailto:jecy@delcoema.org"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CABBA-2DBA-4A3A-ACD3-FDC13DFBD22D}"/>
              </a:ext>
            </a:extLst>
          </p:cNvPr>
          <p:cNvSpPr>
            <a:spLocks noGrp="1"/>
          </p:cNvSpPr>
          <p:nvPr>
            <p:ph type="ctrTitle"/>
          </p:nvPr>
        </p:nvSpPr>
        <p:spPr/>
        <p:txBody>
          <a:bodyPr/>
          <a:lstStyle/>
          <a:p>
            <a:r>
              <a:rPr lang="en-US" b="1" dirty="0"/>
              <a:t>Solar Eclipse Situational Update Meeting</a:t>
            </a:r>
          </a:p>
        </p:txBody>
      </p:sp>
      <p:sp>
        <p:nvSpPr>
          <p:cNvPr id="3" name="Subtitle 2">
            <a:extLst>
              <a:ext uri="{FF2B5EF4-FFF2-40B4-BE49-F238E27FC236}">
                <a16:creationId xmlns:a16="http://schemas.microsoft.com/office/drawing/2014/main" id="{0B2E24F5-F0B3-4779-9B77-08658BDDDEBA}"/>
              </a:ext>
            </a:extLst>
          </p:cNvPr>
          <p:cNvSpPr>
            <a:spLocks noGrp="1"/>
          </p:cNvSpPr>
          <p:nvPr>
            <p:ph type="subTitle" idx="1"/>
          </p:nvPr>
        </p:nvSpPr>
        <p:spPr/>
        <p:txBody>
          <a:bodyPr/>
          <a:lstStyle/>
          <a:p>
            <a:r>
              <a:rPr lang="en-US" dirty="0"/>
              <a:t>Feb 20, 2024 at 9:00 am</a:t>
            </a:r>
          </a:p>
        </p:txBody>
      </p:sp>
      <p:pic>
        <p:nvPicPr>
          <p:cNvPr id="5" name="Picture 4">
            <a:extLst>
              <a:ext uri="{FF2B5EF4-FFF2-40B4-BE49-F238E27FC236}">
                <a16:creationId xmlns:a16="http://schemas.microsoft.com/office/drawing/2014/main" id="{7746BA29-4B4F-49B8-A00E-BF4FC07C04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7944" y="4429919"/>
            <a:ext cx="1776112" cy="1776112"/>
          </a:xfrm>
          <a:prstGeom prst="rect">
            <a:avLst/>
          </a:prstGeom>
        </p:spPr>
      </p:pic>
    </p:spTree>
    <p:extLst>
      <p:ext uri="{BB962C8B-B14F-4D97-AF65-F5344CB8AC3E}">
        <p14:creationId xmlns:p14="http://schemas.microsoft.com/office/powerpoint/2010/main" val="1008650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02E12-C531-4F95-8FE0-A85DA78FE033}"/>
              </a:ext>
            </a:extLst>
          </p:cNvPr>
          <p:cNvSpPr>
            <a:spLocks noGrp="1"/>
          </p:cNvSpPr>
          <p:nvPr>
            <p:ph type="title"/>
          </p:nvPr>
        </p:nvSpPr>
        <p:spPr/>
        <p:txBody>
          <a:bodyPr/>
          <a:lstStyle/>
          <a:p>
            <a:r>
              <a:rPr lang="en-US" dirty="0"/>
              <a:t>I have heard……</a:t>
            </a:r>
          </a:p>
        </p:txBody>
      </p:sp>
      <p:pic>
        <p:nvPicPr>
          <p:cNvPr id="4" name="Picture 3">
            <a:extLst>
              <a:ext uri="{FF2B5EF4-FFF2-40B4-BE49-F238E27FC236}">
                <a16:creationId xmlns:a16="http://schemas.microsoft.com/office/drawing/2014/main" id="{F8F97472-6EB7-4CFE-A447-E17CB19719C1}"/>
              </a:ext>
            </a:extLst>
          </p:cNvPr>
          <p:cNvPicPr>
            <a:picLocks noChangeAspect="1"/>
          </p:cNvPicPr>
          <p:nvPr/>
        </p:nvPicPr>
        <p:blipFill>
          <a:blip r:embed="rId3"/>
          <a:stretch>
            <a:fillRect/>
          </a:stretch>
        </p:blipFill>
        <p:spPr>
          <a:xfrm>
            <a:off x="451388" y="1492250"/>
            <a:ext cx="6019800" cy="5000625"/>
          </a:xfrm>
          <a:prstGeom prst="rect">
            <a:avLst/>
          </a:prstGeom>
        </p:spPr>
      </p:pic>
      <p:sp>
        <p:nvSpPr>
          <p:cNvPr id="5" name="TextBox 4">
            <a:extLst>
              <a:ext uri="{FF2B5EF4-FFF2-40B4-BE49-F238E27FC236}">
                <a16:creationId xmlns:a16="http://schemas.microsoft.com/office/drawing/2014/main" id="{9CA987B8-D0D6-4182-8F3D-8C7F2D33E4A0}"/>
              </a:ext>
            </a:extLst>
          </p:cNvPr>
          <p:cNvSpPr txBox="1"/>
          <p:nvPr/>
        </p:nvSpPr>
        <p:spPr>
          <a:xfrm>
            <a:off x="7246749" y="1765062"/>
            <a:ext cx="4107051" cy="3416320"/>
          </a:xfrm>
          <a:prstGeom prst="rect">
            <a:avLst/>
          </a:prstGeom>
          <a:noFill/>
        </p:spPr>
        <p:txBody>
          <a:bodyPr wrap="square" rtlCol="0">
            <a:spAutoFit/>
          </a:bodyPr>
          <a:lstStyle/>
          <a:p>
            <a:pPr algn="ctr"/>
            <a:r>
              <a:rPr lang="en-US" sz="2400" b="1" dirty="0"/>
              <a:t>Columbus Metropolitan Library </a:t>
            </a:r>
          </a:p>
          <a:p>
            <a:pPr algn="ctr"/>
            <a:r>
              <a:rPr lang="en-US" sz="2400" dirty="0"/>
              <a:t>ECLIPSE GLASSES will be available at all 23 of our locations beginning March 18. Mark your calendars: central Ohio will experience a near-total solar eclipse on Monday, April 8!</a:t>
            </a:r>
          </a:p>
        </p:txBody>
      </p:sp>
    </p:spTree>
    <p:extLst>
      <p:ext uri="{BB962C8B-B14F-4D97-AF65-F5344CB8AC3E}">
        <p14:creationId xmlns:p14="http://schemas.microsoft.com/office/powerpoint/2010/main" val="1119130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3CB84-D614-461E-8EF9-A6056AD88705}"/>
              </a:ext>
            </a:extLst>
          </p:cNvPr>
          <p:cNvSpPr>
            <a:spLocks noGrp="1"/>
          </p:cNvSpPr>
          <p:nvPr>
            <p:ph type="title"/>
          </p:nvPr>
        </p:nvSpPr>
        <p:spPr>
          <a:xfrm>
            <a:off x="820272" y="174812"/>
            <a:ext cx="7476564" cy="147917"/>
          </a:xfrm>
        </p:spPr>
        <p:txBody>
          <a:bodyPr>
            <a:noAutofit/>
          </a:bodyPr>
          <a:lstStyle/>
          <a:p>
            <a:r>
              <a:rPr lang="en-US" sz="2400" dirty="0"/>
              <a:t>I heard….</a:t>
            </a:r>
          </a:p>
        </p:txBody>
      </p:sp>
      <p:graphicFrame>
        <p:nvGraphicFramePr>
          <p:cNvPr id="4" name="Content Placeholder 3">
            <a:extLst>
              <a:ext uri="{FF2B5EF4-FFF2-40B4-BE49-F238E27FC236}">
                <a16:creationId xmlns:a16="http://schemas.microsoft.com/office/drawing/2014/main" id="{67AC9054-4DF2-4AB9-90E4-6E879BD56FBF}"/>
              </a:ext>
            </a:extLst>
          </p:cNvPr>
          <p:cNvGraphicFramePr>
            <a:graphicFrameLocks noGrp="1"/>
          </p:cNvGraphicFramePr>
          <p:nvPr>
            <p:ph idx="1"/>
            <p:extLst>
              <p:ext uri="{D42A27DB-BD31-4B8C-83A1-F6EECF244321}">
                <p14:modId xmlns:p14="http://schemas.microsoft.com/office/powerpoint/2010/main" val="1942673953"/>
              </p:ext>
            </p:extLst>
          </p:nvPr>
        </p:nvGraphicFramePr>
        <p:xfrm>
          <a:off x="555811" y="465532"/>
          <a:ext cx="11465859" cy="6217656"/>
        </p:xfrm>
        <a:graphic>
          <a:graphicData uri="http://schemas.openxmlformats.org/drawingml/2006/table">
            <a:tbl>
              <a:tblPr>
                <a:tableStyleId>{22838BEF-8BB2-4498-84A7-C5851F593DF1}</a:tableStyleId>
              </a:tblPr>
              <a:tblGrid>
                <a:gridCol w="1720339">
                  <a:extLst>
                    <a:ext uri="{9D8B030D-6E8A-4147-A177-3AD203B41FA5}">
                      <a16:colId xmlns:a16="http://schemas.microsoft.com/office/drawing/2014/main" val="913353773"/>
                    </a:ext>
                  </a:extLst>
                </a:gridCol>
                <a:gridCol w="1453549">
                  <a:extLst>
                    <a:ext uri="{9D8B030D-6E8A-4147-A177-3AD203B41FA5}">
                      <a16:colId xmlns:a16="http://schemas.microsoft.com/office/drawing/2014/main" val="1963636533"/>
                    </a:ext>
                  </a:extLst>
                </a:gridCol>
                <a:gridCol w="2146591">
                  <a:extLst>
                    <a:ext uri="{9D8B030D-6E8A-4147-A177-3AD203B41FA5}">
                      <a16:colId xmlns:a16="http://schemas.microsoft.com/office/drawing/2014/main" val="339236298"/>
                    </a:ext>
                  </a:extLst>
                </a:gridCol>
                <a:gridCol w="5262212">
                  <a:extLst>
                    <a:ext uri="{9D8B030D-6E8A-4147-A177-3AD203B41FA5}">
                      <a16:colId xmlns:a16="http://schemas.microsoft.com/office/drawing/2014/main" val="1045378694"/>
                    </a:ext>
                  </a:extLst>
                </a:gridCol>
                <a:gridCol w="883168">
                  <a:extLst>
                    <a:ext uri="{9D8B030D-6E8A-4147-A177-3AD203B41FA5}">
                      <a16:colId xmlns:a16="http://schemas.microsoft.com/office/drawing/2014/main" val="674171448"/>
                    </a:ext>
                  </a:extLst>
                </a:gridCol>
              </a:tblGrid>
              <a:tr h="161587">
                <a:tc gridSpan="4">
                  <a:txBody>
                    <a:bodyPr/>
                    <a:lstStyle/>
                    <a:p>
                      <a:pPr algn="ctr" fontAlgn="ctr"/>
                      <a:r>
                        <a:rPr lang="en-US" sz="1100" u="none" strike="noStrike" dirty="0">
                          <a:effectLst/>
                        </a:rPr>
                        <a:t>ODOT District 6 Projects</a:t>
                      </a:r>
                      <a:endParaRPr lang="en-US" sz="1100" b="1" i="0" u="none" strike="noStrike" dirty="0">
                        <a:solidFill>
                          <a:srgbClr val="000000"/>
                        </a:solidFill>
                        <a:effectLst/>
                        <a:latin typeface="Calibri" panose="020F0502020204030204" pitchFamily="34" charset="0"/>
                      </a:endParaRPr>
                    </a:p>
                  </a:txBody>
                  <a:tcPr marL="6593" marR="6593" marT="6593"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6593" marR="6593" marT="6593" marB="0" anchor="ctr"/>
                </a:tc>
                <a:extLst>
                  <a:ext uri="{0D108BD9-81ED-4DB2-BD59-A6C34878D82A}">
                    <a16:rowId xmlns:a16="http://schemas.microsoft.com/office/drawing/2014/main" val="3522704504"/>
                  </a:ext>
                </a:extLst>
              </a:tr>
              <a:tr h="629478">
                <a:tc>
                  <a:txBody>
                    <a:bodyPr/>
                    <a:lstStyle/>
                    <a:p>
                      <a:pPr algn="l" fontAlgn="ctr"/>
                      <a:r>
                        <a:rPr lang="en-US" sz="1100" u="none" strike="noStrike">
                          <a:effectLst/>
                        </a:rPr>
                        <a:t>U.S. 36/SR 37 “POINT” EXPANSION</a:t>
                      </a:r>
                      <a:endParaRPr lang="en-US" sz="1100" b="0" i="0" u="none" strike="noStrike">
                        <a:solidFill>
                          <a:srgbClr val="000000"/>
                        </a:solidFill>
                        <a:effectLst/>
                        <a:latin typeface="Calibri" panose="020F0502020204030204" pitchFamily="34" charset="0"/>
                      </a:endParaRPr>
                    </a:p>
                  </a:txBody>
                  <a:tcPr marL="6593" marR="6593" marT="6593"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593" marR="6593" marT="6593" marB="0" anchor="ctr"/>
                </a:tc>
                <a:tc>
                  <a:txBody>
                    <a:bodyPr/>
                    <a:lstStyle/>
                    <a:p>
                      <a:pPr algn="l" fontAlgn="ctr"/>
                      <a:r>
                        <a:rPr lang="en-US" sz="1100" u="none" strike="noStrike" dirty="0">
                          <a:effectLst/>
                        </a:rPr>
                        <a:t>March 2023 to Sept 2025</a:t>
                      </a:r>
                      <a:endParaRPr lang="en-US" sz="1100" b="0" i="0" u="none" strike="noStrike" dirty="0">
                        <a:solidFill>
                          <a:srgbClr val="000000"/>
                        </a:solidFill>
                        <a:effectLst/>
                        <a:latin typeface="Calibri" panose="020F0502020204030204" pitchFamily="34" charset="0"/>
                      </a:endParaRPr>
                    </a:p>
                  </a:txBody>
                  <a:tcPr marL="6593" marR="6593" marT="6593" marB="0" anchor="ctr"/>
                </a:tc>
                <a:tc>
                  <a:txBody>
                    <a:bodyPr/>
                    <a:lstStyle/>
                    <a:p>
                      <a:pPr algn="l" fontAlgn="ctr"/>
                      <a:r>
                        <a:rPr lang="en-US" sz="1100" u="none" strike="noStrike" dirty="0">
                          <a:effectLst/>
                        </a:rPr>
                        <a:t>Widen U.S. 36/SR 37 under the railroad bridge on the east side of Delaware. Reconstruct the Norfolk-Southern railroad bridge over the roadway. Improve U.S. 36/SR 37 intersection at SR 521. </a:t>
                      </a:r>
                      <a:r>
                        <a:rPr lang="en-US" sz="1100" u="sng" strike="noStrike" dirty="0">
                          <a:effectLst/>
                        </a:rPr>
                        <a:t>Temporary lane closures with</a:t>
                      </a:r>
                      <a:br>
                        <a:rPr lang="en-US" sz="1100" u="sng" strike="noStrike" dirty="0">
                          <a:effectLst/>
                        </a:rPr>
                      </a:br>
                      <a:r>
                        <a:rPr lang="en-US" sz="1100" u="sng" strike="noStrike" dirty="0">
                          <a:effectLst/>
                        </a:rPr>
                        <a:t>turn restrictions</a:t>
                      </a:r>
                      <a:endParaRPr lang="en-US" sz="1100" b="0" i="0" u="none" strike="noStrike" dirty="0">
                        <a:solidFill>
                          <a:srgbClr val="000000"/>
                        </a:solidFill>
                        <a:effectLst/>
                        <a:latin typeface="Calibri" panose="020F0502020204030204" pitchFamily="34" charset="0"/>
                      </a:endParaRPr>
                    </a:p>
                  </a:txBody>
                  <a:tcPr marL="6593" marR="6593" marT="6593" marB="0" anchor="ctr"/>
                </a:tc>
                <a:tc>
                  <a:txBody>
                    <a:bodyPr/>
                    <a:lstStyle/>
                    <a:p>
                      <a:pPr algn="l" fontAlgn="ctr"/>
                      <a:r>
                        <a:rPr lang="en-US" sz="1100" u="none" strike="noStrike">
                          <a:effectLst/>
                        </a:rPr>
                        <a:t>as of Nov 2023</a:t>
                      </a:r>
                      <a:endParaRPr lang="en-US" sz="1100" b="0" i="0" u="none" strike="noStrike">
                        <a:solidFill>
                          <a:srgbClr val="000000"/>
                        </a:solidFill>
                        <a:effectLst/>
                        <a:latin typeface="Calibri" panose="020F0502020204030204" pitchFamily="34" charset="0"/>
                      </a:endParaRPr>
                    </a:p>
                  </a:txBody>
                  <a:tcPr marL="6593" marR="6593" marT="6593" marB="0" anchor="ctr"/>
                </a:tc>
                <a:extLst>
                  <a:ext uri="{0D108BD9-81ED-4DB2-BD59-A6C34878D82A}">
                    <a16:rowId xmlns:a16="http://schemas.microsoft.com/office/drawing/2014/main" val="672243803"/>
                  </a:ext>
                </a:extLst>
              </a:tr>
              <a:tr h="629478">
                <a:tc>
                  <a:txBody>
                    <a:bodyPr/>
                    <a:lstStyle/>
                    <a:p>
                      <a:pPr algn="l" fontAlgn="ctr"/>
                      <a:r>
                        <a:rPr lang="en-US" sz="1100" u="none" strike="noStrike">
                          <a:effectLst/>
                        </a:rPr>
                        <a:t>U.S. 36/SR 37 AND GALENA ROAD INTERSECTION IMPROVEMENTS</a:t>
                      </a:r>
                      <a:endParaRPr lang="en-US" sz="1100" b="0" i="0" u="none" strike="noStrike">
                        <a:solidFill>
                          <a:srgbClr val="000000"/>
                        </a:solidFill>
                        <a:effectLst/>
                        <a:latin typeface="Calibri" panose="020F0502020204030204" pitchFamily="34" charset="0"/>
                      </a:endParaRPr>
                    </a:p>
                  </a:txBody>
                  <a:tcPr marL="6593" marR="6593" marT="6593"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593" marR="6593" marT="6593" marB="0" anchor="ctr"/>
                </a:tc>
                <a:tc>
                  <a:txBody>
                    <a:bodyPr/>
                    <a:lstStyle/>
                    <a:p>
                      <a:pPr algn="l" fontAlgn="ctr"/>
                      <a:r>
                        <a:rPr lang="en-US" sz="1100" u="none" strike="noStrike" dirty="0">
                          <a:effectLst/>
                        </a:rPr>
                        <a:t>June 2023 to Oct 2024</a:t>
                      </a:r>
                      <a:endParaRPr lang="en-US" sz="1100" b="0" i="0" u="none" strike="noStrike" dirty="0">
                        <a:solidFill>
                          <a:srgbClr val="000000"/>
                        </a:solidFill>
                        <a:effectLst/>
                        <a:latin typeface="Calibri" panose="020F0502020204030204" pitchFamily="34" charset="0"/>
                      </a:endParaRPr>
                    </a:p>
                  </a:txBody>
                  <a:tcPr marL="6593" marR="6593" marT="6593" marB="0" anchor="ctr"/>
                </a:tc>
                <a:tc>
                  <a:txBody>
                    <a:bodyPr/>
                    <a:lstStyle/>
                    <a:p>
                      <a:pPr algn="l" fontAlgn="ctr"/>
                      <a:r>
                        <a:rPr lang="en-US" sz="1100" u="none" strike="noStrike" dirty="0">
                          <a:effectLst/>
                        </a:rPr>
                        <a:t>Install turn lanes on U.S. 36/SR 37 and Galena Rd., upgrade traffic signal, and add lighting. </a:t>
                      </a:r>
                      <a:r>
                        <a:rPr lang="en-US" sz="1100" u="sng" strike="noStrike" dirty="0">
                          <a:effectLst/>
                        </a:rPr>
                        <a:t>Temporary lane closures</a:t>
                      </a:r>
                      <a:endParaRPr lang="en-US" sz="1100" b="0" i="0" u="none" strike="noStrike" dirty="0">
                        <a:solidFill>
                          <a:srgbClr val="000000"/>
                        </a:solidFill>
                        <a:effectLst/>
                        <a:latin typeface="Calibri" panose="020F0502020204030204" pitchFamily="34" charset="0"/>
                      </a:endParaRPr>
                    </a:p>
                  </a:txBody>
                  <a:tcPr marL="6593" marR="6593" marT="6593" marB="0" anchor="ctr"/>
                </a:tc>
                <a:tc>
                  <a:txBody>
                    <a:bodyPr/>
                    <a:lstStyle/>
                    <a:p>
                      <a:pPr algn="l" fontAlgn="ctr"/>
                      <a:r>
                        <a:rPr lang="en-US" sz="1100" u="none" strike="noStrike">
                          <a:effectLst/>
                        </a:rPr>
                        <a:t>as of Nov 2023</a:t>
                      </a:r>
                      <a:endParaRPr lang="en-US" sz="1100" b="0" i="0" u="none" strike="noStrike">
                        <a:solidFill>
                          <a:srgbClr val="000000"/>
                        </a:solidFill>
                        <a:effectLst/>
                        <a:latin typeface="Calibri" panose="020F0502020204030204" pitchFamily="34" charset="0"/>
                      </a:endParaRPr>
                    </a:p>
                  </a:txBody>
                  <a:tcPr marL="6593" marR="6593" marT="6593" marB="0" anchor="ctr"/>
                </a:tc>
                <a:extLst>
                  <a:ext uri="{0D108BD9-81ED-4DB2-BD59-A6C34878D82A}">
                    <a16:rowId xmlns:a16="http://schemas.microsoft.com/office/drawing/2014/main" val="149075626"/>
                  </a:ext>
                </a:extLst>
              </a:tr>
              <a:tr h="317550">
                <a:tc>
                  <a:txBody>
                    <a:bodyPr/>
                    <a:lstStyle/>
                    <a:p>
                      <a:pPr algn="l" fontAlgn="ctr"/>
                      <a:r>
                        <a:rPr lang="en-US" sz="1100" u="none" strike="noStrike">
                          <a:effectLst/>
                        </a:rPr>
                        <a:t>U.S. 36 IMPROVEMENTS AT I-71</a:t>
                      </a:r>
                      <a:endParaRPr lang="en-US" sz="1100" b="0" i="0" u="none" strike="noStrike">
                        <a:solidFill>
                          <a:srgbClr val="000000"/>
                        </a:solidFill>
                        <a:effectLst/>
                        <a:latin typeface="Calibri" panose="020F0502020204030204" pitchFamily="34" charset="0"/>
                      </a:endParaRPr>
                    </a:p>
                  </a:txBody>
                  <a:tcPr marL="6593" marR="6593" marT="6593"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593" marR="6593" marT="6593" marB="0" anchor="ctr"/>
                </a:tc>
                <a:tc>
                  <a:txBody>
                    <a:bodyPr/>
                    <a:lstStyle/>
                    <a:p>
                      <a:pPr algn="l" fontAlgn="ctr"/>
                      <a:r>
                        <a:rPr lang="en-US" sz="1100" u="none" strike="noStrike">
                          <a:effectLst/>
                        </a:rPr>
                        <a:t>June 2023 to Oct 2024</a:t>
                      </a:r>
                      <a:endParaRPr lang="en-US" sz="1100" b="0" i="0" u="none" strike="noStrike">
                        <a:solidFill>
                          <a:srgbClr val="000000"/>
                        </a:solidFill>
                        <a:effectLst/>
                        <a:latin typeface="Calibri" panose="020F0502020204030204" pitchFamily="34" charset="0"/>
                      </a:endParaRPr>
                    </a:p>
                  </a:txBody>
                  <a:tcPr marL="6593" marR="6593" marT="6593" marB="0" anchor="ctr"/>
                </a:tc>
                <a:tc>
                  <a:txBody>
                    <a:bodyPr/>
                    <a:lstStyle/>
                    <a:p>
                      <a:pPr algn="l" fontAlgn="ctr"/>
                      <a:r>
                        <a:rPr lang="en-US" sz="1100" u="none" strike="noStrike" dirty="0">
                          <a:effectLst/>
                        </a:rPr>
                        <a:t>Replace U.S. 36 bridge over I-71, resurface U.S. 36 from east of Fourwinds Dr. to east of Wilson Rd.  </a:t>
                      </a:r>
                      <a:r>
                        <a:rPr lang="en-US" sz="1100" u="sng" strike="noStrike" dirty="0">
                          <a:effectLst/>
                        </a:rPr>
                        <a:t>Temporary lane closures and turn restrictions</a:t>
                      </a:r>
                      <a:endParaRPr lang="en-US" sz="1100" b="0" i="0" u="none" strike="noStrike" dirty="0">
                        <a:solidFill>
                          <a:srgbClr val="000000"/>
                        </a:solidFill>
                        <a:effectLst/>
                        <a:latin typeface="Calibri" panose="020F0502020204030204" pitchFamily="34" charset="0"/>
                      </a:endParaRPr>
                    </a:p>
                  </a:txBody>
                  <a:tcPr marL="6593" marR="6593" marT="6593" marB="0" anchor="ctr"/>
                </a:tc>
                <a:tc>
                  <a:txBody>
                    <a:bodyPr/>
                    <a:lstStyle/>
                    <a:p>
                      <a:pPr algn="l" fontAlgn="ctr"/>
                      <a:r>
                        <a:rPr lang="en-US" sz="1100" u="none" strike="noStrike">
                          <a:effectLst/>
                        </a:rPr>
                        <a:t>as of Nov 2023</a:t>
                      </a:r>
                      <a:endParaRPr lang="en-US" sz="1100" b="0" i="0" u="none" strike="noStrike">
                        <a:solidFill>
                          <a:srgbClr val="000000"/>
                        </a:solidFill>
                        <a:effectLst/>
                        <a:latin typeface="Calibri" panose="020F0502020204030204" pitchFamily="34" charset="0"/>
                      </a:endParaRPr>
                    </a:p>
                  </a:txBody>
                  <a:tcPr marL="6593" marR="6593" marT="6593" marB="0" anchor="ctr"/>
                </a:tc>
                <a:extLst>
                  <a:ext uri="{0D108BD9-81ED-4DB2-BD59-A6C34878D82A}">
                    <a16:rowId xmlns:a16="http://schemas.microsoft.com/office/drawing/2014/main" val="1105940658"/>
                  </a:ext>
                </a:extLst>
              </a:tr>
              <a:tr h="317550">
                <a:tc>
                  <a:txBody>
                    <a:bodyPr/>
                    <a:lstStyle/>
                    <a:p>
                      <a:pPr algn="l" fontAlgn="ctr"/>
                      <a:r>
                        <a:rPr lang="en-US" sz="1100" u="none" strike="noStrike">
                          <a:effectLst/>
                        </a:rPr>
                        <a:t>U.S. 36/SR 37 Bridge Replacement</a:t>
                      </a:r>
                      <a:endParaRPr lang="en-US" sz="1100" b="0" i="0" u="none" strike="noStrike">
                        <a:solidFill>
                          <a:srgbClr val="000000"/>
                        </a:solidFill>
                        <a:effectLst/>
                        <a:latin typeface="Calibri" panose="020F0502020204030204" pitchFamily="34" charset="0"/>
                      </a:endParaRPr>
                    </a:p>
                  </a:txBody>
                  <a:tcPr marL="6593" marR="6593" marT="6593" marB="0" anchor="ctr"/>
                </a:tc>
                <a:tc>
                  <a:txBody>
                    <a:bodyPr/>
                    <a:lstStyle/>
                    <a:p>
                      <a:pPr algn="l" fontAlgn="ctr"/>
                      <a:endParaRPr lang="en-US" sz="1100" b="0" i="0" u="none" strike="noStrike">
                        <a:solidFill>
                          <a:srgbClr val="000000"/>
                        </a:solidFill>
                        <a:effectLst/>
                        <a:latin typeface="Calibri" panose="020F0502020204030204" pitchFamily="34" charset="0"/>
                      </a:endParaRPr>
                    </a:p>
                  </a:txBody>
                  <a:tcPr marL="6593" marR="6593" marT="6593" marB="0" anchor="ctr"/>
                </a:tc>
                <a:tc>
                  <a:txBody>
                    <a:bodyPr/>
                    <a:lstStyle/>
                    <a:p>
                      <a:pPr algn="l" fontAlgn="ctr"/>
                      <a:r>
                        <a:rPr lang="en-US" sz="1100" u="none" strike="noStrike">
                          <a:effectLst/>
                        </a:rPr>
                        <a:t>Spring 2023 to Fall 2024</a:t>
                      </a:r>
                      <a:endParaRPr lang="en-US" sz="1100" b="0" i="0" u="none" strike="noStrike">
                        <a:solidFill>
                          <a:srgbClr val="000000"/>
                        </a:solidFill>
                        <a:effectLst/>
                        <a:latin typeface="Calibri" panose="020F0502020204030204" pitchFamily="34" charset="0"/>
                      </a:endParaRPr>
                    </a:p>
                  </a:txBody>
                  <a:tcPr marL="6593" marR="6593" marT="6593" marB="0" anchor="ctr"/>
                </a:tc>
                <a:tc>
                  <a:txBody>
                    <a:bodyPr/>
                    <a:lstStyle/>
                    <a:p>
                      <a:pPr algn="l" fontAlgn="ctr"/>
                      <a:r>
                        <a:rPr lang="en-US" sz="1100" u="none" strike="noStrike" dirty="0">
                          <a:effectLst/>
                        </a:rPr>
                        <a:t>This project will replace the bridge deck and beams on U.S. 36/SR 37 over I-71 and resurface U.S. 36/SR 37 between Fourwinds Dr. and Wilson Rd.</a:t>
                      </a:r>
                      <a:endParaRPr lang="en-US" sz="1100" b="0" i="0" u="none" strike="noStrike" dirty="0">
                        <a:solidFill>
                          <a:srgbClr val="000000"/>
                        </a:solidFill>
                        <a:effectLst/>
                        <a:latin typeface="Calibri" panose="020F0502020204030204" pitchFamily="34" charset="0"/>
                      </a:endParaRPr>
                    </a:p>
                  </a:txBody>
                  <a:tcPr marL="6593" marR="6593" marT="6593" marB="0" anchor="ctr"/>
                </a:tc>
                <a:tc>
                  <a:txBody>
                    <a:bodyPr/>
                    <a:lstStyle/>
                    <a:p>
                      <a:pPr algn="l" fontAlgn="ctr"/>
                      <a:r>
                        <a:rPr lang="en-US" sz="1100" u="none" strike="noStrike">
                          <a:effectLst/>
                        </a:rPr>
                        <a:t>as of Feb 2024</a:t>
                      </a:r>
                      <a:endParaRPr lang="en-US" sz="1100" b="0" i="0" u="none" strike="noStrike">
                        <a:solidFill>
                          <a:srgbClr val="000000"/>
                        </a:solidFill>
                        <a:effectLst/>
                        <a:latin typeface="Calibri" panose="020F0502020204030204" pitchFamily="34" charset="0"/>
                      </a:endParaRPr>
                    </a:p>
                  </a:txBody>
                  <a:tcPr marL="6593" marR="6593" marT="6593" marB="0" anchor="ctr"/>
                </a:tc>
                <a:extLst>
                  <a:ext uri="{0D108BD9-81ED-4DB2-BD59-A6C34878D82A}">
                    <a16:rowId xmlns:a16="http://schemas.microsoft.com/office/drawing/2014/main" val="2752169568"/>
                  </a:ext>
                </a:extLst>
              </a:tr>
              <a:tr h="629478">
                <a:tc>
                  <a:txBody>
                    <a:bodyPr/>
                    <a:lstStyle/>
                    <a:p>
                      <a:pPr algn="l" fontAlgn="ctr"/>
                      <a:r>
                        <a:rPr lang="en-US" sz="1100" u="none" strike="noStrike">
                          <a:effectLst/>
                        </a:rPr>
                        <a:t>State Route 605 and Fancher Road Intersection Improvements</a:t>
                      </a:r>
                      <a:endParaRPr lang="en-US" sz="1100" b="0" i="0" u="none" strike="noStrike">
                        <a:solidFill>
                          <a:srgbClr val="000000"/>
                        </a:solidFill>
                        <a:effectLst/>
                        <a:latin typeface="Calibri" panose="020F0502020204030204" pitchFamily="34" charset="0"/>
                      </a:endParaRPr>
                    </a:p>
                  </a:txBody>
                  <a:tcPr marL="6593" marR="6593" marT="6593" marB="0" anchor="ctr"/>
                </a:tc>
                <a:tc>
                  <a:txBody>
                    <a:bodyPr/>
                    <a:lstStyle/>
                    <a:p>
                      <a:pPr algn="l" fontAlgn="ctr"/>
                      <a:endParaRPr lang="en-US" sz="1100" b="0" i="0" u="none" strike="noStrike">
                        <a:solidFill>
                          <a:srgbClr val="000000"/>
                        </a:solidFill>
                        <a:effectLst/>
                        <a:latin typeface="Calibri" panose="020F0502020204030204" pitchFamily="34" charset="0"/>
                      </a:endParaRPr>
                    </a:p>
                  </a:txBody>
                  <a:tcPr marL="6593" marR="6593" marT="6593" marB="0" anchor="ctr"/>
                </a:tc>
                <a:tc>
                  <a:txBody>
                    <a:bodyPr/>
                    <a:lstStyle/>
                    <a:p>
                      <a:pPr algn="l" fontAlgn="ctr"/>
                      <a:r>
                        <a:rPr lang="en-US" sz="1100" u="none" strike="noStrike" dirty="0">
                          <a:effectLst/>
                        </a:rPr>
                        <a:t>Winter 2023 to Fall 2024</a:t>
                      </a:r>
                      <a:endParaRPr lang="en-US" sz="1100" b="0" i="0" u="none" strike="noStrike" dirty="0">
                        <a:solidFill>
                          <a:srgbClr val="000000"/>
                        </a:solidFill>
                        <a:effectLst/>
                        <a:latin typeface="Calibri" panose="020F0502020204030204" pitchFamily="34" charset="0"/>
                      </a:endParaRPr>
                    </a:p>
                  </a:txBody>
                  <a:tcPr marL="6593" marR="6593" marT="6593" marB="0" anchor="ctr"/>
                </a:tc>
                <a:tc>
                  <a:txBody>
                    <a:bodyPr/>
                    <a:lstStyle/>
                    <a:p>
                      <a:pPr algn="l" fontAlgn="ctr"/>
                      <a:r>
                        <a:rPr lang="en-US" sz="1100" u="none" strike="noStrike" dirty="0">
                          <a:effectLst/>
                        </a:rPr>
                        <a:t>Improve the intersection of State Route 605 and Fancher Road in Delaware County by constructing a roundabout to increase safety and reduce congestion.</a:t>
                      </a:r>
                      <a:endParaRPr lang="en-US" sz="1100" b="0" i="0" u="none" strike="noStrike" dirty="0">
                        <a:solidFill>
                          <a:srgbClr val="000000"/>
                        </a:solidFill>
                        <a:effectLst/>
                        <a:latin typeface="Calibri" panose="020F0502020204030204" pitchFamily="34" charset="0"/>
                      </a:endParaRPr>
                    </a:p>
                  </a:txBody>
                  <a:tcPr marL="6593" marR="6593" marT="6593" marB="0" anchor="ctr"/>
                </a:tc>
                <a:tc>
                  <a:txBody>
                    <a:bodyPr/>
                    <a:lstStyle/>
                    <a:p>
                      <a:pPr algn="l" fontAlgn="ctr"/>
                      <a:r>
                        <a:rPr lang="en-US" sz="1100" u="none" strike="noStrike">
                          <a:effectLst/>
                        </a:rPr>
                        <a:t>as of Feb 2024</a:t>
                      </a:r>
                      <a:endParaRPr lang="en-US" sz="1100" b="0" i="0" u="none" strike="noStrike">
                        <a:solidFill>
                          <a:srgbClr val="000000"/>
                        </a:solidFill>
                        <a:effectLst/>
                        <a:latin typeface="Calibri" panose="020F0502020204030204" pitchFamily="34" charset="0"/>
                      </a:endParaRPr>
                    </a:p>
                  </a:txBody>
                  <a:tcPr marL="6593" marR="6593" marT="6593" marB="0" anchor="ctr"/>
                </a:tc>
                <a:extLst>
                  <a:ext uri="{0D108BD9-81ED-4DB2-BD59-A6C34878D82A}">
                    <a16:rowId xmlns:a16="http://schemas.microsoft.com/office/drawing/2014/main" val="760897218"/>
                  </a:ext>
                </a:extLst>
              </a:tr>
              <a:tr h="317550">
                <a:tc>
                  <a:txBody>
                    <a:bodyPr/>
                    <a:lstStyle/>
                    <a:p>
                      <a:pPr algn="l" fontAlgn="ctr"/>
                      <a:r>
                        <a:rPr lang="en-US" sz="1100" u="none" strike="noStrike">
                          <a:effectLst/>
                        </a:rPr>
                        <a:t>SR 25/AW Trail Culvert Replacement</a:t>
                      </a:r>
                      <a:endParaRPr lang="en-US" sz="1100" b="0" i="0" u="none" strike="noStrike">
                        <a:solidFill>
                          <a:srgbClr val="000000"/>
                        </a:solidFill>
                        <a:effectLst/>
                        <a:latin typeface="Calibri" panose="020F0502020204030204" pitchFamily="34" charset="0"/>
                      </a:endParaRPr>
                    </a:p>
                  </a:txBody>
                  <a:tcPr marL="6593" marR="6593" marT="6593" marB="0" anchor="ctr"/>
                </a:tc>
                <a:tc>
                  <a:txBody>
                    <a:bodyPr/>
                    <a:lstStyle/>
                    <a:p>
                      <a:pPr algn="l" fontAlgn="ctr"/>
                      <a:endParaRPr lang="en-US" sz="1100" b="0" i="0" u="none" strike="noStrike">
                        <a:solidFill>
                          <a:srgbClr val="000000"/>
                        </a:solidFill>
                        <a:effectLst/>
                        <a:latin typeface="Calibri" panose="020F0502020204030204" pitchFamily="34" charset="0"/>
                      </a:endParaRPr>
                    </a:p>
                  </a:txBody>
                  <a:tcPr marL="6593" marR="6593" marT="6593" marB="0" anchor="ctr"/>
                </a:tc>
                <a:tc>
                  <a:txBody>
                    <a:bodyPr/>
                    <a:lstStyle/>
                    <a:p>
                      <a:pPr algn="l" fontAlgn="ctr"/>
                      <a:r>
                        <a:rPr lang="en-US" sz="1100" u="none" strike="noStrike">
                          <a:effectLst/>
                        </a:rPr>
                        <a:t>Winter 2023 to Fall 2024</a:t>
                      </a:r>
                      <a:endParaRPr lang="en-US" sz="1100" b="0" i="0" u="none" strike="noStrike">
                        <a:solidFill>
                          <a:srgbClr val="000000"/>
                        </a:solidFill>
                        <a:effectLst/>
                        <a:latin typeface="Calibri" panose="020F0502020204030204" pitchFamily="34" charset="0"/>
                      </a:endParaRPr>
                    </a:p>
                  </a:txBody>
                  <a:tcPr marL="6593" marR="6593" marT="6593" marB="0" anchor="ctr"/>
                </a:tc>
                <a:tc>
                  <a:txBody>
                    <a:bodyPr/>
                    <a:lstStyle/>
                    <a:p>
                      <a:pPr algn="l" fontAlgn="ctr"/>
                      <a:r>
                        <a:rPr lang="en-US" sz="1100" u="none" strike="noStrike" dirty="0">
                          <a:effectLst/>
                        </a:rPr>
                        <a:t>Replace culvert at Delaware Creek by boring a new pipe 50 feet below surface level.</a:t>
                      </a:r>
                      <a:endParaRPr lang="en-US" sz="1100" b="0" i="0" u="none" strike="noStrike" dirty="0">
                        <a:solidFill>
                          <a:srgbClr val="000000"/>
                        </a:solidFill>
                        <a:effectLst/>
                        <a:latin typeface="Calibri" panose="020F0502020204030204" pitchFamily="34" charset="0"/>
                      </a:endParaRPr>
                    </a:p>
                  </a:txBody>
                  <a:tcPr marL="6593" marR="6593" marT="6593" marB="0" anchor="ctr"/>
                </a:tc>
                <a:tc>
                  <a:txBody>
                    <a:bodyPr/>
                    <a:lstStyle/>
                    <a:p>
                      <a:pPr algn="l" fontAlgn="ctr"/>
                      <a:r>
                        <a:rPr lang="en-US" sz="1100" u="none" strike="noStrike">
                          <a:effectLst/>
                        </a:rPr>
                        <a:t>as of Feb 2024</a:t>
                      </a:r>
                      <a:endParaRPr lang="en-US" sz="1100" b="0" i="0" u="none" strike="noStrike">
                        <a:solidFill>
                          <a:srgbClr val="000000"/>
                        </a:solidFill>
                        <a:effectLst/>
                        <a:latin typeface="Calibri" panose="020F0502020204030204" pitchFamily="34" charset="0"/>
                      </a:endParaRPr>
                    </a:p>
                  </a:txBody>
                  <a:tcPr marL="6593" marR="6593" marT="6593" marB="0" anchor="ctr"/>
                </a:tc>
                <a:extLst>
                  <a:ext uri="{0D108BD9-81ED-4DB2-BD59-A6C34878D82A}">
                    <a16:rowId xmlns:a16="http://schemas.microsoft.com/office/drawing/2014/main" val="3541832003"/>
                  </a:ext>
                </a:extLst>
              </a:tr>
              <a:tr h="161587">
                <a:tc gridSpan="4">
                  <a:txBody>
                    <a:bodyPr/>
                    <a:lstStyle/>
                    <a:p>
                      <a:pPr algn="ctr" fontAlgn="ctr"/>
                      <a:r>
                        <a:rPr lang="en-US" sz="1100" u="none" strike="noStrike" dirty="0">
                          <a:effectLst/>
                        </a:rPr>
                        <a:t>Delaware County Projects 2024-2025</a:t>
                      </a:r>
                      <a:endParaRPr lang="en-US" sz="1100" b="1" i="0" u="none" strike="noStrike" dirty="0">
                        <a:solidFill>
                          <a:srgbClr val="000000"/>
                        </a:solidFill>
                        <a:effectLst/>
                        <a:latin typeface="Calibri" panose="020F0502020204030204" pitchFamily="34" charset="0"/>
                      </a:endParaRPr>
                    </a:p>
                  </a:txBody>
                  <a:tcPr marL="6593" marR="6593" marT="6593"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6593" marR="6593" marT="6593" marB="0" anchor="ctr"/>
                </a:tc>
                <a:extLst>
                  <a:ext uri="{0D108BD9-81ED-4DB2-BD59-A6C34878D82A}">
                    <a16:rowId xmlns:a16="http://schemas.microsoft.com/office/drawing/2014/main" val="1407712698"/>
                  </a:ext>
                </a:extLst>
              </a:tr>
              <a:tr h="317550">
                <a:tc>
                  <a:txBody>
                    <a:bodyPr/>
                    <a:lstStyle/>
                    <a:p>
                      <a:pPr algn="l" fontAlgn="ctr"/>
                      <a:r>
                        <a:rPr lang="en-US" sz="1100" u="none" strike="noStrike">
                          <a:effectLst/>
                        </a:rPr>
                        <a:t>Home Road Recreational Trail</a:t>
                      </a:r>
                      <a:endParaRPr lang="en-US" sz="1100" b="0" i="0" u="none" strike="noStrike">
                        <a:solidFill>
                          <a:srgbClr val="000000"/>
                        </a:solidFill>
                        <a:effectLst/>
                        <a:latin typeface="Calibri" panose="020F0502020204030204" pitchFamily="34" charset="0"/>
                      </a:endParaRPr>
                    </a:p>
                  </a:txBody>
                  <a:tcPr marL="6593" marR="6593" marT="6593" marB="0" anchor="ctr"/>
                </a:tc>
                <a:tc>
                  <a:txBody>
                    <a:bodyPr/>
                    <a:lstStyle/>
                    <a:p>
                      <a:pPr algn="l" fontAlgn="ctr"/>
                      <a:endParaRPr lang="en-US" sz="1100" b="0" i="0" u="none" strike="noStrike">
                        <a:solidFill>
                          <a:srgbClr val="000000"/>
                        </a:solidFill>
                        <a:effectLst/>
                        <a:latin typeface="Calibri" panose="020F0502020204030204" pitchFamily="34" charset="0"/>
                      </a:endParaRPr>
                    </a:p>
                  </a:txBody>
                  <a:tcPr marL="6593" marR="6593" marT="6593" marB="0" anchor="ctr"/>
                </a:tc>
                <a:tc>
                  <a:txBody>
                    <a:bodyPr/>
                    <a:lstStyle/>
                    <a:p>
                      <a:pPr algn="l" fontAlgn="ctr"/>
                      <a:r>
                        <a:rPr lang="en-US" sz="1100" u="none" strike="noStrike">
                          <a:effectLst/>
                        </a:rPr>
                        <a:t>September 2023 to May 2024</a:t>
                      </a:r>
                      <a:endParaRPr lang="en-US" sz="1100" b="0" i="0" u="none" strike="noStrike">
                        <a:solidFill>
                          <a:srgbClr val="000000"/>
                        </a:solidFill>
                        <a:effectLst/>
                        <a:latin typeface="Calibri" panose="020F0502020204030204" pitchFamily="34" charset="0"/>
                      </a:endParaRPr>
                    </a:p>
                  </a:txBody>
                  <a:tcPr marL="6593" marR="6593" marT="6593" marB="0" anchor="ctr"/>
                </a:tc>
                <a:tc>
                  <a:txBody>
                    <a:bodyPr/>
                    <a:lstStyle/>
                    <a:p>
                      <a:pPr algn="l" fontAlgn="ctr"/>
                      <a:r>
                        <a:rPr lang="en-US" sz="1100" u="none" strike="noStrike" dirty="0">
                          <a:effectLst/>
                        </a:rPr>
                        <a:t>10-foot wide path along the north side of Home Road extending from Beautiful Savior Lutheran Church to Olentangy Liberty HS.</a:t>
                      </a:r>
                      <a:endParaRPr lang="en-US" sz="1100" b="0" i="0" u="none" strike="noStrike" dirty="0">
                        <a:solidFill>
                          <a:srgbClr val="000000"/>
                        </a:solidFill>
                        <a:effectLst/>
                        <a:latin typeface="Calibri" panose="020F0502020204030204" pitchFamily="34" charset="0"/>
                      </a:endParaRPr>
                    </a:p>
                  </a:txBody>
                  <a:tcPr marL="6593" marR="6593" marT="6593" marB="0" anchor="ctr"/>
                </a:tc>
                <a:tc>
                  <a:txBody>
                    <a:bodyPr/>
                    <a:lstStyle/>
                    <a:p>
                      <a:pPr algn="l" fontAlgn="ctr"/>
                      <a:endParaRPr lang="en-US" sz="1100" b="0" i="0" u="none" strike="noStrike">
                        <a:solidFill>
                          <a:srgbClr val="000000"/>
                        </a:solidFill>
                        <a:effectLst/>
                        <a:latin typeface="Calibri" panose="020F0502020204030204" pitchFamily="34" charset="0"/>
                      </a:endParaRPr>
                    </a:p>
                  </a:txBody>
                  <a:tcPr marL="6593" marR="6593" marT="6593" marB="0" anchor="ctr"/>
                </a:tc>
                <a:extLst>
                  <a:ext uri="{0D108BD9-81ED-4DB2-BD59-A6C34878D82A}">
                    <a16:rowId xmlns:a16="http://schemas.microsoft.com/office/drawing/2014/main" val="85966328"/>
                  </a:ext>
                </a:extLst>
              </a:tr>
              <a:tr h="785443">
                <a:tc>
                  <a:txBody>
                    <a:bodyPr/>
                    <a:lstStyle/>
                    <a:p>
                      <a:pPr algn="l" fontAlgn="ctr"/>
                      <a:r>
                        <a:rPr lang="en-US" sz="1100" u="none" strike="noStrike">
                          <a:effectLst/>
                        </a:rPr>
                        <a:t>Berlin Station and Braumiller Intersection</a:t>
                      </a:r>
                      <a:endParaRPr lang="en-US" sz="1100" b="0" i="0" u="none" strike="noStrike">
                        <a:solidFill>
                          <a:srgbClr val="000000"/>
                        </a:solidFill>
                        <a:effectLst/>
                        <a:latin typeface="Calibri" panose="020F0502020204030204" pitchFamily="34" charset="0"/>
                      </a:endParaRPr>
                    </a:p>
                  </a:txBody>
                  <a:tcPr marL="6593" marR="6593" marT="6593" marB="0" anchor="ctr"/>
                </a:tc>
                <a:tc>
                  <a:txBody>
                    <a:bodyPr/>
                    <a:lstStyle/>
                    <a:p>
                      <a:pPr algn="l" fontAlgn="ctr"/>
                      <a:endParaRPr lang="en-US" sz="1100" b="0" i="0" u="none" strike="noStrike">
                        <a:solidFill>
                          <a:srgbClr val="000000"/>
                        </a:solidFill>
                        <a:effectLst/>
                        <a:latin typeface="Calibri" panose="020F0502020204030204" pitchFamily="34" charset="0"/>
                      </a:endParaRPr>
                    </a:p>
                  </a:txBody>
                  <a:tcPr marL="6593" marR="6593" marT="6593" marB="0" anchor="ctr"/>
                </a:tc>
                <a:tc>
                  <a:txBody>
                    <a:bodyPr/>
                    <a:lstStyle/>
                    <a:p>
                      <a:pPr algn="l" fontAlgn="ctr"/>
                      <a:r>
                        <a:rPr lang="en-US" sz="1100" u="none" strike="noStrike">
                          <a:effectLst/>
                        </a:rPr>
                        <a:t>June 2023 to July 2024</a:t>
                      </a:r>
                      <a:endParaRPr lang="en-US" sz="1100" b="0" i="0" u="none" strike="noStrike">
                        <a:solidFill>
                          <a:srgbClr val="000000"/>
                        </a:solidFill>
                        <a:effectLst/>
                        <a:latin typeface="Calibri" panose="020F0502020204030204" pitchFamily="34" charset="0"/>
                      </a:endParaRPr>
                    </a:p>
                  </a:txBody>
                  <a:tcPr marL="6593" marR="6593" marT="6593" marB="0" anchor="ctr"/>
                </a:tc>
                <a:tc>
                  <a:txBody>
                    <a:bodyPr/>
                    <a:lstStyle/>
                    <a:p>
                      <a:pPr algn="l" fontAlgn="ctr"/>
                      <a:r>
                        <a:rPr lang="en-US" sz="1100" u="none" strike="noStrike" dirty="0">
                          <a:effectLst/>
                        </a:rPr>
                        <a:t>Replacement of a large concrete culvert south of the intersection including road profile adjustment approaching the intersection completed in 2023. Remaining work to be done in 2024 includes minor pavement and shoulder widening on Berlin Station east to Glenn Parkway. Traffic maintained on Berlin Station</a:t>
                      </a:r>
                      <a:endParaRPr lang="en-US" sz="1100" b="0" i="0" u="none" strike="noStrike" dirty="0">
                        <a:solidFill>
                          <a:srgbClr val="000000"/>
                        </a:solidFill>
                        <a:effectLst/>
                        <a:latin typeface="Calibri" panose="020F0502020204030204" pitchFamily="34" charset="0"/>
                      </a:endParaRPr>
                    </a:p>
                  </a:txBody>
                  <a:tcPr marL="6593" marR="6593" marT="6593" marB="0" anchor="ctr"/>
                </a:tc>
                <a:tc>
                  <a:txBody>
                    <a:bodyPr/>
                    <a:lstStyle/>
                    <a:p>
                      <a:pPr algn="l" fontAlgn="ctr"/>
                      <a:endParaRPr lang="en-US" sz="1100" b="0" i="0" u="none" strike="noStrike">
                        <a:solidFill>
                          <a:srgbClr val="000000"/>
                        </a:solidFill>
                        <a:effectLst/>
                        <a:latin typeface="Calibri" panose="020F0502020204030204" pitchFamily="34" charset="0"/>
                      </a:endParaRPr>
                    </a:p>
                  </a:txBody>
                  <a:tcPr marL="6593" marR="6593" marT="6593" marB="0" anchor="ctr"/>
                </a:tc>
                <a:extLst>
                  <a:ext uri="{0D108BD9-81ED-4DB2-BD59-A6C34878D82A}">
                    <a16:rowId xmlns:a16="http://schemas.microsoft.com/office/drawing/2014/main" val="1597266503"/>
                  </a:ext>
                </a:extLst>
              </a:tr>
              <a:tr h="629478">
                <a:tc>
                  <a:txBody>
                    <a:bodyPr/>
                    <a:lstStyle/>
                    <a:p>
                      <a:pPr algn="l" fontAlgn="ctr"/>
                      <a:r>
                        <a:rPr lang="en-US" sz="1100" u="none" strike="noStrike">
                          <a:effectLst/>
                        </a:rPr>
                        <a:t>US36 / SR 37 and Galena Road</a:t>
                      </a:r>
                      <a:endParaRPr lang="en-US" sz="1100" b="0" i="0" u="none" strike="noStrike">
                        <a:solidFill>
                          <a:srgbClr val="000000"/>
                        </a:solidFill>
                        <a:effectLst/>
                        <a:latin typeface="Calibri" panose="020F0502020204030204" pitchFamily="34" charset="0"/>
                      </a:endParaRPr>
                    </a:p>
                  </a:txBody>
                  <a:tcPr marL="6593" marR="6593" marT="6593" marB="0" anchor="ctr"/>
                </a:tc>
                <a:tc>
                  <a:txBody>
                    <a:bodyPr/>
                    <a:lstStyle/>
                    <a:p>
                      <a:pPr algn="l" fontAlgn="ctr"/>
                      <a:endParaRPr lang="en-US" sz="1100" b="0" i="0" u="none" strike="noStrike">
                        <a:solidFill>
                          <a:srgbClr val="000000"/>
                        </a:solidFill>
                        <a:effectLst/>
                        <a:latin typeface="Calibri" panose="020F0502020204030204" pitchFamily="34" charset="0"/>
                      </a:endParaRPr>
                    </a:p>
                  </a:txBody>
                  <a:tcPr marL="6593" marR="6593" marT="6593" marB="0" anchor="ctr"/>
                </a:tc>
                <a:tc>
                  <a:txBody>
                    <a:bodyPr/>
                    <a:lstStyle/>
                    <a:p>
                      <a:pPr algn="l" fontAlgn="ctr"/>
                      <a:r>
                        <a:rPr lang="en-US" sz="1100" u="none" strike="noStrike">
                          <a:effectLst/>
                        </a:rPr>
                        <a:t>September 2023 to October 2024</a:t>
                      </a:r>
                      <a:endParaRPr lang="en-US" sz="1100" b="0" i="0" u="none" strike="noStrike">
                        <a:solidFill>
                          <a:srgbClr val="000000"/>
                        </a:solidFill>
                        <a:effectLst/>
                        <a:latin typeface="Calibri" panose="020F0502020204030204" pitchFamily="34" charset="0"/>
                      </a:endParaRPr>
                    </a:p>
                  </a:txBody>
                  <a:tcPr marL="6593" marR="6593" marT="6593" marB="0" anchor="ctr"/>
                </a:tc>
                <a:tc>
                  <a:txBody>
                    <a:bodyPr/>
                    <a:lstStyle/>
                    <a:p>
                      <a:pPr algn="l" fontAlgn="ctr"/>
                      <a:r>
                        <a:rPr lang="en-US" sz="1100" u="none" strike="noStrike" dirty="0">
                          <a:effectLst/>
                        </a:rPr>
                        <a:t>New left and right turn lanes on each intersection approach, along with a new traffic signal. Traffic will be maintained on US 36/SR 37. Short-term lane restrictions on US 36/SR 37 and closures on Galena Road. Joint project with ODOT</a:t>
                      </a:r>
                      <a:endParaRPr lang="en-US" sz="1100" b="0" i="0" u="none" strike="noStrike" dirty="0">
                        <a:solidFill>
                          <a:srgbClr val="000000"/>
                        </a:solidFill>
                        <a:effectLst/>
                        <a:latin typeface="Calibri" panose="020F0502020204030204" pitchFamily="34" charset="0"/>
                      </a:endParaRPr>
                    </a:p>
                  </a:txBody>
                  <a:tcPr marL="6593" marR="6593" marT="6593" marB="0" anchor="ctr"/>
                </a:tc>
                <a:tc>
                  <a:txBody>
                    <a:bodyPr/>
                    <a:lstStyle/>
                    <a:p>
                      <a:pPr algn="l" fontAlgn="ctr"/>
                      <a:endParaRPr lang="en-US" sz="1100" b="0" i="0" u="none" strike="noStrike">
                        <a:solidFill>
                          <a:srgbClr val="000000"/>
                        </a:solidFill>
                        <a:effectLst/>
                        <a:latin typeface="Calibri" panose="020F0502020204030204" pitchFamily="34" charset="0"/>
                      </a:endParaRPr>
                    </a:p>
                  </a:txBody>
                  <a:tcPr marL="6593" marR="6593" marT="6593" marB="0" anchor="ctr"/>
                </a:tc>
                <a:extLst>
                  <a:ext uri="{0D108BD9-81ED-4DB2-BD59-A6C34878D82A}">
                    <a16:rowId xmlns:a16="http://schemas.microsoft.com/office/drawing/2014/main" val="3838212069"/>
                  </a:ext>
                </a:extLst>
              </a:tr>
              <a:tr h="629478">
                <a:tc>
                  <a:txBody>
                    <a:bodyPr/>
                    <a:lstStyle/>
                    <a:p>
                      <a:pPr algn="l" fontAlgn="ctr"/>
                      <a:r>
                        <a:rPr lang="en-US" sz="1100" u="none" strike="noStrike">
                          <a:effectLst/>
                        </a:rPr>
                        <a:t>2024 Small Bridge Replacement Projects</a:t>
                      </a:r>
                      <a:endParaRPr lang="en-US" sz="1100" b="0" i="0" u="none" strike="noStrike">
                        <a:solidFill>
                          <a:srgbClr val="000000"/>
                        </a:solidFill>
                        <a:effectLst/>
                        <a:latin typeface="Calibri" panose="020F0502020204030204" pitchFamily="34" charset="0"/>
                      </a:endParaRPr>
                    </a:p>
                  </a:txBody>
                  <a:tcPr marL="6593" marR="6593" marT="6593" marB="0" anchor="ctr"/>
                </a:tc>
                <a:tc>
                  <a:txBody>
                    <a:bodyPr/>
                    <a:lstStyle/>
                    <a:p>
                      <a:pPr algn="l" fontAlgn="ctr"/>
                      <a:endParaRPr lang="en-US" sz="1100" b="0" i="0" u="none" strike="noStrike">
                        <a:solidFill>
                          <a:srgbClr val="000000"/>
                        </a:solidFill>
                        <a:effectLst/>
                        <a:latin typeface="Calibri" panose="020F0502020204030204" pitchFamily="34" charset="0"/>
                      </a:endParaRPr>
                    </a:p>
                  </a:txBody>
                  <a:tcPr marL="6593" marR="6593" marT="6593" marB="0" anchor="ctr"/>
                </a:tc>
                <a:tc>
                  <a:txBody>
                    <a:bodyPr/>
                    <a:lstStyle/>
                    <a:p>
                      <a:pPr algn="l" fontAlgn="ctr"/>
                      <a:r>
                        <a:rPr lang="en-US" sz="1100" u="none" strike="noStrike">
                          <a:effectLst/>
                        </a:rPr>
                        <a:t>March to November 2024</a:t>
                      </a:r>
                      <a:endParaRPr lang="en-US" sz="1100" b="0" i="0" u="none" strike="noStrike">
                        <a:solidFill>
                          <a:srgbClr val="000000"/>
                        </a:solidFill>
                        <a:effectLst/>
                        <a:latin typeface="Calibri" panose="020F0502020204030204" pitchFamily="34" charset="0"/>
                      </a:endParaRPr>
                    </a:p>
                  </a:txBody>
                  <a:tcPr marL="6593" marR="6593" marT="6593" marB="0" anchor="ctr"/>
                </a:tc>
                <a:tc>
                  <a:txBody>
                    <a:bodyPr/>
                    <a:lstStyle/>
                    <a:p>
                      <a:pPr algn="l" fontAlgn="ctr"/>
                      <a:r>
                        <a:rPr lang="en-US" sz="1100" u="none" strike="noStrike" dirty="0">
                          <a:effectLst/>
                        </a:rPr>
                        <a:t>Replacement of small bridges at the following locations. 2± month closures for each bridge. </a:t>
                      </a:r>
                      <a:r>
                        <a:rPr lang="en-US" sz="1100" u="none" strike="noStrike" dirty="0" err="1">
                          <a:effectLst/>
                        </a:rPr>
                        <a:t>A.Dulin</a:t>
                      </a:r>
                      <a:r>
                        <a:rPr lang="en-US" sz="1100" u="none" strike="noStrike" dirty="0">
                          <a:effectLst/>
                        </a:rPr>
                        <a:t> Road 1/4 mi. south of </a:t>
                      </a:r>
                      <a:r>
                        <a:rPr lang="en-US" sz="1100" u="none" strike="noStrike" dirty="0" err="1">
                          <a:effectLst/>
                        </a:rPr>
                        <a:t>Steamtown</a:t>
                      </a:r>
                      <a:r>
                        <a:rPr lang="en-US" sz="1100" u="none" strike="noStrike" dirty="0">
                          <a:effectLst/>
                        </a:rPr>
                        <a:t> Road B. Fontanelle Road 1/4 mi. east of Union Co. line </a:t>
                      </a:r>
                      <a:r>
                        <a:rPr lang="en-US" sz="1100" u="none" strike="noStrike" dirty="0" err="1">
                          <a:effectLst/>
                        </a:rPr>
                        <a:t>C.North</a:t>
                      </a:r>
                      <a:r>
                        <a:rPr lang="en-US" sz="1100" u="none" strike="noStrike" dirty="0">
                          <a:effectLst/>
                        </a:rPr>
                        <a:t> Galena Road 1/2 mi. north of Kilbourne Road </a:t>
                      </a:r>
                      <a:r>
                        <a:rPr lang="en-US" sz="1100" u="none" strike="noStrike" dirty="0" err="1">
                          <a:effectLst/>
                        </a:rPr>
                        <a:t>D.Hartford</a:t>
                      </a:r>
                      <a:r>
                        <a:rPr lang="en-US" sz="1100" u="none" strike="noStrike" dirty="0">
                          <a:effectLst/>
                        </a:rPr>
                        <a:t> Road 1/8 mi. east of Ross Road</a:t>
                      </a:r>
                      <a:endParaRPr lang="en-US" sz="1100" b="0" i="0" u="none" strike="noStrike" dirty="0">
                        <a:solidFill>
                          <a:srgbClr val="000000"/>
                        </a:solidFill>
                        <a:effectLst/>
                        <a:latin typeface="Calibri" panose="020F0502020204030204" pitchFamily="34" charset="0"/>
                      </a:endParaRPr>
                    </a:p>
                  </a:txBody>
                  <a:tcPr marL="6593" marR="6593" marT="6593" marB="0" anchor="ct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6593" marR="6593" marT="6593" marB="0" anchor="ctr"/>
                </a:tc>
                <a:extLst>
                  <a:ext uri="{0D108BD9-81ED-4DB2-BD59-A6C34878D82A}">
                    <a16:rowId xmlns:a16="http://schemas.microsoft.com/office/drawing/2014/main" val="4050269835"/>
                  </a:ext>
                </a:extLst>
              </a:tr>
              <a:tr h="473515">
                <a:tc>
                  <a:txBody>
                    <a:bodyPr/>
                    <a:lstStyle/>
                    <a:p>
                      <a:pPr algn="l" fontAlgn="ctr"/>
                      <a:r>
                        <a:rPr lang="en-US" sz="1100" u="none" strike="noStrike">
                          <a:effectLst/>
                        </a:rPr>
                        <a:t>Green Meadows Drive (Home to Lewis Center)</a:t>
                      </a:r>
                      <a:endParaRPr lang="en-US" sz="1100" b="0" i="0" u="none" strike="noStrike">
                        <a:solidFill>
                          <a:srgbClr val="000000"/>
                        </a:solidFill>
                        <a:effectLst/>
                        <a:latin typeface="Calibri" panose="020F0502020204030204" pitchFamily="34" charset="0"/>
                      </a:endParaRPr>
                    </a:p>
                  </a:txBody>
                  <a:tcPr marL="6593" marR="6593" marT="6593" marB="0" anchor="ctr"/>
                </a:tc>
                <a:tc>
                  <a:txBody>
                    <a:bodyPr/>
                    <a:lstStyle/>
                    <a:p>
                      <a:pPr algn="l" fontAlgn="ctr"/>
                      <a:endParaRPr lang="en-US" sz="1100" b="0" i="0" u="none" strike="noStrike">
                        <a:solidFill>
                          <a:srgbClr val="000000"/>
                        </a:solidFill>
                        <a:effectLst/>
                        <a:latin typeface="Calibri" panose="020F0502020204030204" pitchFamily="34" charset="0"/>
                      </a:endParaRPr>
                    </a:p>
                  </a:txBody>
                  <a:tcPr marL="6593" marR="6593" marT="6593" marB="0" anchor="ctr"/>
                </a:tc>
                <a:tc>
                  <a:txBody>
                    <a:bodyPr/>
                    <a:lstStyle/>
                    <a:p>
                      <a:pPr algn="l" fontAlgn="ctr"/>
                      <a:r>
                        <a:rPr lang="en-US" sz="1100" u="none" strike="noStrike">
                          <a:effectLst/>
                        </a:rPr>
                        <a:t>March to October 2024</a:t>
                      </a:r>
                      <a:endParaRPr lang="en-US" sz="1100" b="0" i="0" u="none" strike="noStrike">
                        <a:solidFill>
                          <a:srgbClr val="000000"/>
                        </a:solidFill>
                        <a:effectLst/>
                        <a:latin typeface="Calibri" panose="020F0502020204030204" pitchFamily="34" charset="0"/>
                      </a:endParaRPr>
                    </a:p>
                  </a:txBody>
                  <a:tcPr marL="6593" marR="6593" marT="6593" marB="0" anchor="ctr"/>
                </a:tc>
                <a:tc>
                  <a:txBody>
                    <a:bodyPr/>
                    <a:lstStyle/>
                    <a:p>
                      <a:pPr algn="l" fontAlgn="ctr"/>
                      <a:r>
                        <a:rPr lang="en-US" sz="1100" u="none" strike="noStrike" dirty="0">
                          <a:effectLst/>
                        </a:rPr>
                        <a:t>New 0.9 mile long, 3-lane road connecting the Lewis Center and North Road roundabout to the new Home Road Extension east of US 23. No traffic impacts during construction.</a:t>
                      </a:r>
                      <a:endParaRPr lang="en-US" sz="1100" b="0" i="0" u="none" strike="noStrike" dirty="0">
                        <a:solidFill>
                          <a:srgbClr val="000000"/>
                        </a:solidFill>
                        <a:effectLst/>
                        <a:latin typeface="Calibri" panose="020F0502020204030204" pitchFamily="34" charset="0"/>
                      </a:endParaRPr>
                    </a:p>
                  </a:txBody>
                  <a:tcPr marL="6593" marR="6593" marT="6593" marB="0" anchor="ct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6593" marR="6593" marT="6593" marB="0" anchor="ctr"/>
                </a:tc>
                <a:extLst>
                  <a:ext uri="{0D108BD9-81ED-4DB2-BD59-A6C34878D82A}">
                    <a16:rowId xmlns:a16="http://schemas.microsoft.com/office/drawing/2014/main" val="1357918237"/>
                  </a:ext>
                </a:extLst>
              </a:tr>
            </a:tbl>
          </a:graphicData>
        </a:graphic>
      </p:graphicFrame>
    </p:spTree>
    <p:extLst>
      <p:ext uri="{BB962C8B-B14F-4D97-AF65-F5344CB8AC3E}">
        <p14:creationId xmlns:p14="http://schemas.microsoft.com/office/powerpoint/2010/main" val="3504785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14A51F-D534-4E86-8C64-C42E81878D40}"/>
              </a:ext>
            </a:extLst>
          </p:cNvPr>
          <p:cNvSpPr>
            <a:spLocks noGrp="1"/>
          </p:cNvSpPr>
          <p:nvPr>
            <p:ph idx="1"/>
          </p:nvPr>
        </p:nvSpPr>
        <p:spPr>
          <a:xfrm>
            <a:off x="1795866" y="2089096"/>
            <a:ext cx="8600268" cy="1475514"/>
          </a:xfrm>
        </p:spPr>
        <p:txBody>
          <a:bodyPr>
            <a:normAutofit/>
          </a:bodyPr>
          <a:lstStyle/>
          <a:p>
            <a:pPr marL="0" indent="0" algn="ctr">
              <a:buNone/>
            </a:pPr>
            <a:r>
              <a:rPr lang="en-US" sz="4400" b="1" dirty="0"/>
              <a:t>Solar Eclipse Public Assistance funds with Director Alex McCarthy</a:t>
            </a:r>
          </a:p>
        </p:txBody>
      </p:sp>
    </p:spTree>
    <p:extLst>
      <p:ext uri="{BB962C8B-B14F-4D97-AF65-F5344CB8AC3E}">
        <p14:creationId xmlns:p14="http://schemas.microsoft.com/office/powerpoint/2010/main" val="3651262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AB96A-2106-465C-B8CA-8F51B528F783}"/>
              </a:ext>
            </a:extLst>
          </p:cNvPr>
          <p:cNvSpPr>
            <a:spLocks noGrp="1"/>
          </p:cNvSpPr>
          <p:nvPr>
            <p:ph type="title"/>
          </p:nvPr>
        </p:nvSpPr>
        <p:spPr/>
        <p:txBody>
          <a:bodyPr/>
          <a:lstStyle/>
          <a:p>
            <a:r>
              <a:rPr lang="en-US" dirty="0"/>
              <a:t>Ohio EMA County Eclipse Video Conference</a:t>
            </a:r>
          </a:p>
        </p:txBody>
      </p:sp>
      <p:sp>
        <p:nvSpPr>
          <p:cNvPr id="3" name="Content Placeholder 2">
            <a:extLst>
              <a:ext uri="{FF2B5EF4-FFF2-40B4-BE49-F238E27FC236}">
                <a16:creationId xmlns:a16="http://schemas.microsoft.com/office/drawing/2014/main" id="{7BDFC23D-66E4-407C-A3A2-3E560779F806}"/>
              </a:ext>
            </a:extLst>
          </p:cNvPr>
          <p:cNvSpPr>
            <a:spLocks noGrp="1"/>
          </p:cNvSpPr>
          <p:nvPr>
            <p:ph idx="1"/>
          </p:nvPr>
        </p:nvSpPr>
        <p:spPr/>
        <p:txBody>
          <a:bodyPr/>
          <a:lstStyle/>
          <a:p>
            <a:r>
              <a:rPr lang="en-US" dirty="0"/>
              <a:t>Feb 8, 2024, was our last call</a:t>
            </a:r>
          </a:p>
          <a:p>
            <a:r>
              <a:rPr lang="en-US" dirty="0"/>
              <a:t> Presentation was broken into different topics</a:t>
            </a:r>
          </a:p>
          <a:p>
            <a:pPr lvl="1"/>
            <a:r>
              <a:rPr lang="en-US" dirty="0"/>
              <a:t>Where do the numbers for population estimates come from?</a:t>
            </a:r>
          </a:p>
          <a:p>
            <a:pPr lvl="1"/>
            <a:r>
              <a:rPr lang="en-US" dirty="0"/>
              <a:t>Ohio Sentry eclipse event tracker</a:t>
            </a:r>
          </a:p>
          <a:p>
            <a:pPr lvl="1"/>
            <a:r>
              <a:rPr lang="en-US" dirty="0"/>
              <a:t>Congestion mapping</a:t>
            </a:r>
          </a:p>
          <a:p>
            <a:pPr lvl="1"/>
            <a:r>
              <a:rPr lang="en-US" dirty="0"/>
              <a:t>Eclipse Task Force update</a:t>
            </a:r>
          </a:p>
          <a:p>
            <a:pPr lvl="1"/>
            <a:r>
              <a:rPr lang="en-US" dirty="0"/>
              <a:t>Communications</a:t>
            </a:r>
          </a:p>
          <a:p>
            <a:pPr lvl="1"/>
            <a:r>
              <a:rPr lang="en-US" dirty="0"/>
              <a:t>Ohio EMA TTX Review</a:t>
            </a:r>
          </a:p>
          <a:p>
            <a:pPr lvl="1"/>
            <a:r>
              <a:rPr lang="en-US" dirty="0"/>
              <a:t>Questions?</a:t>
            </a:r>
          </a:p>
        </p:txBody>
      </p:sp>
    </p:spTree>
    <p:extLst>
      <p:ext uri="{BB962C8B-B14F-4D97-AF65-F5344CB8AC3E}">
        <p14:creationId xmlns:p14="http://schemas.microsoft.com/office/powerpoint/2010/main" val="3416703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61A84-E689-47EB-9F04-9AF8673D0570}"/>
              </a:ext>
            </a:extLst>
          </p:cNvPr>
          <p:cNvSpPr>
            <a:spLocks noGrp="1"/>
          </p:cNvSpPr>
          <p:nvPr>
            <p:ph type="title"/>
          </p:nvPr>
        </p:nvSpPr>
        <p:spPr>
          <a:xfrm>
            <a:off x="838200" y="295838"/>
            <a:ext cx="10515600" cy="1325563"/>
          </a:xfrm>
        </p:spPr>
        <p:txBody>
          <a:bodyPr>
            <a:normAutofit fontScale="90000"/>
          </a:bodyPr>
          <a:lstStyle/>
          <a:p>
            <a:pPr algn="ctr"/>
            <a:r>
              <a:rPr lang="en-US" dirty="0"/>
              <a:t>Where do the numbers for population estimates come from?</a:t>
            </a:r>
            <a:br>
              <a:rPr lang="en-US" dirty="0"/>
            </a:br>
            <a:endParaRPr lang="en-US" dirty="0"/>
          </a:p>
        </p:txBody>
      </p:sp>
      <p:sp>
        <p:nvSpPr>
          <p:cNvPr id="3" name="Content Placeholder 2">
            <a:extLst>
              <a:ext uri="{FF2B5EF4-FFF2-40B4-BE49-F238E27FC236}">
                <a16:creationId xmlns:a16="http://schemas.microsoft.com/office/drawing/2014/main" id="{5B190B65-F635-4250-B825-C54E7ABD6421}"/>
              </a:ext>
            </a:extLst>
          </p:cNvPr>
          <p:cNvSpPr>
            <a:spLocks noGrp="1"/>
          </p:cNvSpPr>
          <p:nvPr>
            <p:ph idx="1"/>
          </p:nvPr>
        </p:nvSpPr>
        <p:spPr>
          <a:xfrm>
            <a:off x="196395" y="1825624"/>
            <a:ext cx="5899605" cy="4884457"/>
          </a:xfrm>
        </p:spPr>
        <p:txBody>
          <a:bodyPr>
            <a:normAutofit fontScale="92500"/>
          </a:bodyPr>
          <a:lstStyle/>
          <a:p>
            <a:r>
              <a:rPr lang="en-US" dirty="0"/>
              <a:t>Population estimates for how many people are coming into Ohio in addition to those who are living here are based on the Great American Eclipse Website.</a:t>
            </a:r>
          </a:p>
          <a:p>
            <a:pPr lvl="1"/>
            <a:r>
              <a:rPr lang="en-US" dirty="0"/>
              <a:t>Ohio EMA verified the author of these estimations</a:t>
            </a:r>
          </a:p>
          <a:p>
            <a:r>
              <a:rPr lang="en-US" dirty="0"/>
              <a:t> The Great American Eclipse website is the same one we reviewed last meeting in depth.</a:t>
            </a:r>
          </a:p>
          <a:p>
            <a:pPr lvl="1"/>
            <a:r>
              <a:rPr lang="en-US" dirty="0"/>
              <a:t>Ohio population: 125,000-500,000</a:t>
            </a:r>
          </a:p>
          <a:p>
            <a:pPr lvl="1"/>
            <a:r>
              <a:rPr lang="en-US" dirty="0"/>
              <a:t>These are just coming in from out of state, estimate does not include in-state movement</a:t>
            </a:r>
          </a:p>
          <a:p>
            <a:pPr lvl="1"/>
            <a:endParaRPr lang="en-US" dirty="0"/>
          </a:p>
        </p:txBody>
      </p:sp>
      <p:pic>
        <p:nvPicPr>
          <p:cNvPr id="4" name="Picture 3">
            <a:extLst>
              <a:ext uri="{FF2B5EF4-FFF2-40B4-BE49-F238E27FC236}">
                <a16:creationId xmlns:a16="http://schemas.microsoft.com/office/drawing/2014/main" id="{900359AB-E5B9-49EA-A258-B004E6B25DAF}"/>
              </a:ext>
            </a:extLst>
          </p:cNvPr>
          <p:cNvPicPr>
            <a:picLocks noChangeAspect="1"/>
          </p:cNvPicPr>
          <p:nvPr/>
        </p:nvPicPr>
        <p:blipFill>
          <a:blip r:embed="rId3"/>
          <a:stretch>
            <a:fillRect/>
          </a:stretch>
        </p:blipFill>
        <p:spPr>
          <a:xfrm>
            <a:off x="6077243" y="1449106"/>
            <a:ext cx="5899605" cy="5032375"/>
          </a:xfrm>
          <a:prstGeom prst="rect">
            <a:avLst/>
          </a:prstGeom>
        </p:spPr>
      </p:pic>
    </p:spTree>
    <p:extLst>
      <p:ext uri="{BB962C8B-B14F-4D97-AF65-F5344CB8AC3E}">
        <p14:creationId xmlns:p14="http://schemas.microsoft.com/office/powerpoint/2010/main" val="2893065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4C472-B41D-4EDF-AEF8-9978D366C992}"/>
              </a:ext>
            </a:extLst>
          </p:cNvPr>
          <p:cNvSpPr>
            <a:spLocks noGrp="1"/>
          </p:cNvSpPr>
          <p:nvPr>
            <p:ph type="title"/>
          </p:nvPr>
        </p:nvSpPr>
        <p:spPr>
          <a:xfrm>
            <a:off x="838200" y="1198843"/>
            <a:ext cx="10515600" cy="1325563"/>
          </a:xfrm>
        </p:spPr>
        <p:txBody>
          <a:bodyPr>
            <a:normAutofit fontScale="90000"/>
          </a:bodyPr>
          <a:lstStyle/>
          <a:p>
            <a:pPr algn="ctr"/>
            <a:r>
              <a:rPr lang="en-US" dirty="0"/>
              <a:t>Where do the numbers for population estimates come from?</a:t>
            </a:r>
            <a:br>
              <a:rPr lang="en-US" dirty="0"/>
            </a:br>
            <a:endParaRPr lang="en-US" dirty="0"/>
          </a:p>
        </p:txBody>
      </p:sp>
      <p:sp>
        <p:nvSpPr>
          <p:cNvPr id="3" name="Content Placeholder 2">
            <a:extLst>
              <a:ext uri="{FF2B5EF4-FFF2-40B4-BE49-F238E27FC236}">
                <a16:creationId xmlns:a16="http://schemas.microsoft.com/office/drawing/2014/main" id="{9E28E8FC-C947-46EF-90E3-0FBF3FB460CE}"/>
              </a:ext>
            </a:extLst>
          </p:cNvPr>
          <p:cNvSpPr>
            <a:spLocks noGrp="1"/>
          </p:cNvSpPr>
          <p:nvPr>
            <p:ph idx="1"/>
          </p:nvPr>
        </p:nvSpPr>
        <p:spPr>
          <a:xfrm>
            <a:off x="932329" y="2632448"/>
            <a:ext cx="10515600" cy="4351338"/>
          </a:xfrm>
        </p:spPr>
        <p:txBody>
          <a:bodyPr/>
          <a:lstStyle/>
          <a:p>
            <a:r>
              <a:rPr lang="en-US" dirty="0"/>
              <a:t>Ohio EMA is also continuing to work with hotel &amp; lodging groups &amp; Ohio Department of Development to get an idea on reservations, which also shows what numbers we can expect.</a:t>
            </a:r>
          </a:p>
          <a:p>
            <a:pPr marL="457200" lvl="1" indent="0">
              <a:buNone/>
            </a:pPr>
            <a:endParaRPr lang="en-US" dirty="0"/>
          </a:p>
        </p:txBody>
      </p:sp>
    </p:spTree>
    <p:extLst>
      <p:ext uri="{BB962C8B-B14F-4D97-AF65-F5344CB8AC3E}">
        <p14:creationId xmlns:p14="http://schemas.microsoft.com/office/powerpoint/2010/main" val="3854151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3A21B-9362-4536-910A-44F1D3F74250}"/>
              </a:ext>
            </a:extLst>
          </p:cNvPr>
          <p:cNvSpPr>
            <a:spLocks noGrp="1"/>
          </p:cNvSpPr>
          <p:nvPr>
            <p:ph type="title"/>
          </p:nvPr>
        </p:nvSpPr>
        <p:spPr>
          <a:xfrm>
            <a:off x="766482" y="154156"/>
            <a:ext cx="10659035" cy="689368"/>
          </a:xfrm>
        </p:spPr>
        <p:txBody>
          <a:bodyPr>
            <a:normAutofit fontScale="90000"/>
          </a:bodyPr>
          <a:lstStyle/>
          <a:p>
            <a:pPr algn="ctr"/>
            <a:r>
              <a:rPr lang="en-US" dirty="0"/>
              <a:t>Ohio Sentry Eclipse Event Tracker</a:t>
            </a:r>
          </a:p>
        </p:txBody>
      </p:sp>
      <p:pic>
        <p:nvPicPr>
          <p:cNvPr id="4" name="Picture 3">
            <a:extLst>
              <a:ext uri="{FF2B5EF4-FFF2-40B4-BE49-F238E27FC236}">
                <a16:creationId xmlns:a16="http://schemas.microsoft.com/office/drawing/2014/main" id="{2E88257C-AE41-4507-9B13-686D1F32C02A}"/>
              </a:ext>
            </a:extLst>
          </p:cNvPr>
          <p:cNvPicPr>
            <a:picLocks noChangeAspect="1"/>
          </p:cNvPicPr>
          <p:nvPr/>
        </p:nvPicPr>
        <p:blipFill>
          <a:blip r:embed="rId3"/>
          <a:stretch>
            <a:fillRect/>
          </a:stretch>
        </p:blipFill>
        <p:spPr>
          <a:xfrm>
            <a:off x="0" y="880297"/>
            <a:ext cx="12192000" cy="5856680"/>
          </a:xfrm>
          <a:prstGeom prst="rect">
            <a:avLst/>
          </a:prstGeom>
        </p:spPr>
      </p:pic>
    </p:spTree>
    <p:extLst>
      <p:ext uri="{BB962C8B-B14F-4D97-AF65-F5344CB8AC3E}">
        <p14:creationId xmlns:p14="http://schemas.microsoft.com/office/powerpoint/2010/main" val="3107445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0BB87-20DB-46B0-810F-1C7FC6B8BC2B}"/>
              </a:ext>
            </a:extLst>
          </p:cNvPr>
          <p:cNvSpPr>
            <a:spLocks noGrp="1"/>
          </p:cNvSpPr>
          <p:nvPr>
            <p:ph type="title"/>
          </p:nvPr>
        </p:nvSpPr>
        <p:spPr>
          <a:xfrm>
            <a:off x="3836894" y="351679"/>
            <a:ext cx="4957482" cy="414804"/>
          </a:xfrm>
        </p:spPr>
        <p:txBody>
          <a:bodyPr>
            <a:normAutofit fontScale="90000"/>
          </a:bodyPr>
          <a:lstStyle/>
          <a:p>
            <a:r>
              <a:rPr lang="en-US" dirty="0"/>
              <a:t>Congestion Mapping</a:t>
            </a:r>
            <a:br>
              <a:rPr lang="en-US" dirty="0"/>
            </a:br>
            <a:endParaRPr lang="en-US" dirty="0"/>
          </a:p>
        </p:txBody>
      </p:sp>
      <p:pic>
        <p:nvPicPr>
          <p:cNvPr id="4" name="Picture 3">
            <a:extLst>
              <a:ext uri="{FF2B5EF4-FFF2-40B4-BE49-F238E27FC236}">
                <a16:creationId xmlns:a16="http://schemas.microsoft.com/office/drawing/2014/main" id="{DEF9F50D-0DE3-4783-85DF-264DC19DAC28}"/>
              </a:ext>
            </a:extLst>
          </p:cNvPr>
          <p:cNvPicPr>
            <a:picLocks noChangeAspect="1"/>
          </p:cNvPicPr>
          <p:nvPr/>
        </p:nvPicPr>
        <p:blipFill>
          <a:blip r:embed="rId2"/>
          <a:stretch>
            <a:fillRect/>
          </a:stretch>
        </p:blipFill>
        <p:spPr>
          <a:xfrm>
            <a:off x="2062162" y="656385"/>
            <a:ext cx="8067675" cy="6029325"/>
          </a:xfrm>
          <a:prstGeom prst="rect">
            <a:avLst/>
          </a:prstGeom>
        </p:spPr>
      </p:pic>
    </p:spTree>
    <p:extLst>
      <p:ext uri="{BB962C8B-B14F-4D97-AF65-F5344CB8AC3E}">
        <p14:creationId xmlns:p14="http://schemas.microsoft.com/office/powerpoint/2010/main" val="3701211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0BB87-20DB-46B0-810F-1C7FC6B8BC2B}"/>
              </a:ext>
            </a:extLst>
          </p:cNvPr>
          <p:cNvSpPr>
            <a:spLocks noGrp="1"/>
          </p:cNvSpPr>
          <p:nvPr>
            <p:ph type="title"/>
          </p:nvPr>
        </p:nvSpPr>
        <p:spPr>
          <a:xfrm>
            <a:off x="3836894" y="351679"/>
            <a:ext cx="4957482" cy="414804"/>
          </a:xfrm>
        </p:spPr>
        <p:txBody>
          <a:bodyPr>
            <a:normAutofit fontScale="90000"/>
          </a:bodyPr>
          <a:lstStyle/>
          <a:p>
            <a:r>
              <a:rPr lang="en-US" dirty="0"/>
              <a:t>Congestion Mapping</a:t>
            </a:r>
            <a:br>
              <a:rPr lang="en-US" dirty="0"/>
            </a:br>
            <a:endParaRPr lang="en-US" dirty="0"/>
          </a:p>
        </p:txBody>
      </p:sp>
      <p:pic>
        <p:nvPicPr>
          <p:cNvPr id="5" name="Picture 4">
            <a:extLst>
              <a:ext uri="{FF2B5EF4-FFF2-40B4-BE49-F238E27FC236}">
                <a16:creationId xmlns:a16="http://schemas.microsoft.com/office/drawing/2014/main" id="{AB0981AB-87E4-4D4F-99B3-B1C67595379B}"/>
              </a:ext>
            </a:extLst>
          </p:cNvPr>
          <p:cNvPicPr>
            <a:picLocks noChangeAspect="1"/>
          </p:cNvPicPr>
          <p:nvPr/>
        </p:nvPicPr>
        <p:blipFill>
          <a:blip r:embed="rId3"/>
          <a:stretch>
            <a:fillRect/>
          </a:stretch>
        </p:blipFill>
        <p:spPr>
          <a:xfrm>
            <a:off x="2057400" y="669831"/>
            <a:ext cx="8077200" cy="6029325"/>
          </a:xfrm>
          <a:prstGeom prst="rect">
            <a:avLst/>
          </a:prstGeom>
        </p:spPr>
      </p:pic>
    </p:spTree>
    <p:extLst>
      <p:ext uri="{BB962C8B-B14F-4D97-AF65-F5344CB8AC3E}">
        <p14:creationId xmlns:p14="http://schemas.microsoft.com/office/powerpoint/2010/main" val="2110334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91445-AA95-410C-9C46-178519026D79}"/>
              </a:ext>
            </a:extLst>
          </p:cNvPr>
          <p:cNvSpPr>
            <a:spLocks noGrp="1"/>
          </p:cNvSpPr>
          <p:nvPr>
            <p:ph type="title"/>
          </p:nvPr>
        </p:nvSpPr>
        <p:spPr>
          <a:xfrm>
            <a:off x="838200" y="681037"/>
            <a:ext cx="10515600" cy="1325563"/>
          </a:xfrm>
        </p:spPr>
        <p:txBody>
          <a:bodyPr/>
          <a:lstStyle/>
          <a:p>
            <a:pPr algn="ctr"/>
            <a:r>
              <a:rPr lang="en-US" dirty="0"/>
              <a:t>Eclipse Task Force update</a:t>
            </a:r>
            <a:br>
              <a:rPr lang="en-US" dirty="0"/>
            </a:br>
            <a:endParaRPr lang="en-US" dirty="0"/>
          </a:p>
        </p:txBody>
      </p:sp>
      <p:sp>
        <p:nvSpPr>
          <p:cNvPr id="3" name="Content Placeholder 2">
            <a:extLst>
              <a:ext uri="{FF2B5EF4-FFF2-40B4-BE49-F238E27FC236}">
                <a16:creationId xmlns:a16="http://schemas.microsoft.com/office/drawing/2014/main" id="{10313612-DAFF-436A-A2A5-C37FF7632EC4}"/>
              </a:ext>
            </a:extLst>
          </p:cNvPr>
          <p:cNvSpPr>
            <a:spLocks noGrp="1"/>
          </p:cNvSpPr>
          <p:nvPr>
            <p:ph idx="1"/>
          </p:nvPr>
        </p:nvSpPr>
        <p:spPr/>
        <p:txBody>
          <a:bodyPr/>
          <a:lstStyle/>
          <a:p>
            <a:r>
              <a:rPr lang="en-US" dirty="0"/>
              <a:t>Last meeting was 2.7.2024</a:t>
            </a:r>
          </a:p>
          <a:p>
            <a:r>
              <a:rPr lang="en-US" dirty="0"/>
              <a:t>OPS engagement (public/ private sector group): working on messaging for private partners and sharing concerns brought up by counties</a:t>
            </a:r>
          </a:p>
          <a:p>
            <a:r>
              <a:rPr lang="en-US" dirty="0"/>
              <a:t>ODOT: no active construction that day, will have as many lanes open as possible</a:t>
            </a:r>
          </a:p>
          <a:p>
            <a:r>
              <a:rPr lang="en-US" dirty="0"/>
              <a:t>Ohio Department of Education: referring schools to local EMAs for eclipse information.</a:t>
            </a:r>
          </a:p>
        </p:txBody>
      </p:sp>
    </p:spTree>
    <p:extLst>
      <p:ext uri="{BB962C8B-B14F-4D97-AF65-F5344CB8AC3E}">
        <p14:creationId xmlns:p14="http://schemas.microsoft.com/office/powerpoint/2010/main" val="3740110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481BD-45BD-4962-9FF2-6F6B61C085FA}"/>
              </a:ext>
            </a:extLst>
          </p:cNvPr>
          <p:cNvSpPr>
            <a:spLocks noGrp="1"/>
          </p:cNvSpPr>
          <p:nvPr>
            <p:ph type="title"/>
          </p:nvPr>
        </p:nvSpPr>
        <p:spPr/>
        <p:txBody>
          <a:bodyPr/>
          <a:lstStyle/>
          <a:p>
            <a:pPr algn="ctr"/>
            <a:r>
              <a:rPr lang="en-US" b="1" dirty="0"/>
              <a:t>Delaware County Eclipse Website</a:t>
            </a:r>
          </a:p>
        </p:txBody>
      </p:sp>
      <p:sp>
        <p:nvSpPr>
          <p:cNvPr id="3" name="Content Placeholder 2">
            <a:extLst>
              <a:ext uri="{FF2B5EF4-FFF2-40B4-BE49-F238E27FC236}">
                <a16:creationId xmlns:a16="http://schemas.microsoft.com/office/drawing/2014/main" id="{8DE32D9F-9E62-44CD-A426-3EB72B1808D8}"/>
              </a:ext>
            </a:extLst>
          </p:cNvPr>
          <p:cNvSpPr>
            <a:spLocks noGrp="1"/>
          </p:cNvSpPr>
          <p:nvPr>
            <p:ph idx="1"/>
          </p:nvPr>
        </p:nvSpPr>
        <p:spPr>
          <a:xfrm>
            <a:off x="838200" y="3693724"/>
            <a:ext cx="4293460" cy="2429091"/>
          </a:xfrm>
        </p:spPr>
        <p:txBody>
          <a:bodyPr>
            <a:normAutofit/>
          </a:bodyPr>
          <a:lstStyle/>
          <a:p>
            <a:pPr marL="457200" lvl="1" indent="0" algn="ctr">
              <a:buNone/>
            </a:pPr>
            <a:r>
              <a:rPr lang="en-US" dirty="0"/>
              <a:t>County Commissions Office-Eric Weitz worked to create us a solar eclipse website that focuses on just Delaware County</a:t>
            </a:r>
          </a:p>
        </p:txBody>
      </p:sp>
      <p:sp>
        <p:nvSpPr>
          <p:cNvPr id="6" name="Rectangle 5">
            <a:extLst>
              <a:ext uri="{FF2B5EF4-FFF2-40B4-BE49-F238E27FC236}">
                <a16:creationId xmlns:a16="http://schemas.microsoft.com/office/drawing/2014/main" id="{1299471F-1C02-477A-937D-53F78425C668}"/>
              </a:ext>
            </a:extLst>
          </p:cNvPr>
          <p:cNvSpPr/>
          <p:nvPr/>
        </p:nvSpPr>
        <p:spPr>
          <a:xfrm>
            <a:off x="661665" y="1963948"/>
            <a:ext cx="4824735" cy="120032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rPr>
              <a:t>https://co.delaware.oh.us/2024solareclipse/</a:t>
            </a:r>
            <a:endParaRPr kumimoji="0" lang="en-US" sz="36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4" name="Picture 3">
            <a:extLst>
              <a:ext uri="{FF2B5EF4-FFF2-40B4-BE49-F238E27FC236}">
                <a16:creationId xmlns:a16="http://schemas.microsoft.com/office/drawing/2014/main" id="{0BB4C385-D35B-4B63-9687-7044A5F3074E}"/>
              </a:ext>
            </a:extLst>
          </p:cNvPr>
          <p:cNvPicPr>
            <a:picLocks noChangeAspect="1"/>
          </p:cNvPicPr>
          <p:nvPr/>
        </p:nvPicPr>
        <p:blipFill>
          <a:blip r:embed="rId4"/>
          <a:stretch>
            <a:fillRect/>
          </a:stretch>
        </p:blipFill>
        <p:spPr>
          <a:xfrm>
            <a:off x="5860472" y="1454147"/>
            <a:ext cx="5834928" cy="4892167"/>
          </a:xfrm>
          <a:prstGeom prst="rect">
            <a:avLst/>
          </a:prstGeom>
        </p:spPr>
      </p:pic>
    </p:spTree>
    <p:extLst>
      <p:ext uri="{BB962C8B-B14F-4D97-AF65-F5344CB8AC3E}">
        <p14:creationId xmlns:p14="http://schemas.microsoft.com/office/powerpoint/2010/main" val="584310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FE25A-7F63-4FC7-A4DB-23EBD1DBE61D}"/>
              </a:ext>
            </a:extLst>
          </p:cNvPr>
          <p:cNvSpPr>
            <a:spLocks noGrp="1"/>
          </p:cNvSpPr>
          <p:nvPr>
            <p:ph type="title"/>
          </p:nvPr>
        </p:nvSpPr>
        <p:spPr>
          <a:xfrm>
            <a:off x="7358992" y="1927882"/>
            <a:ext cx="4165138" cy="900953"/>
          </a:xfrm>
        </p:spPr>
        <p:txBody>
          <a:bodyPr/>
          <a:lstStyle/>
          <a:p>
            <a:pPr algn="ctr"/>
            <a:r>
              <a:rPr lang="en-US" dirty="0"/>
              <a:t>Communications</a:t>
            </a:r>
          </a:p>
        </p:txBody>
      </p:sp>
      <p:pic>
        <p:nvPicPr>
          <p:cNvPr id="4" name="Picture 3">
            <a:extLst>
              <a:ext uri="{FF2B5EF4-FFF2-40B4-BE49-F238E27FC236}">
                <a16:creationId xmlns:a16="http://schemas.microsoft.com/office/drawing/2014/main" id="{8F9C831F-2176-430E-80B8-2E47E2A47A0A}"/>
              </a:ext>
            </a:extLst>
          </p:cNvPr>
          <p:cNvPicPr>
            <a:picLocks noChangeAspect="1"/>
          </p:cNvPicPr>
          <p:nvPr/>
        </p:nvPicPr>
        <p:blipFill>
          <a:blip r:embed="rId3"/>
          <a:stretch>
            <a:fillRect/>
          </a:stretch>
        </p:blipFill>
        <p:spPr>
          <a:xfrm>
            <a:off x="296573" y="89922"/>
            <a:ext cx="6373168" cy="6678156"/>
          </a:xfrm>
          <a:prstGeom prst="rect">
            <a:avLst/>
          </a:prstGeom>
        </p:spPr>
      </p:pic>
      <p:sp>
        <p:nvSpPr>
          <p:cNvPr id="5" name="TextBox 4">
            <a:extLst>
              <a:ext uri="{FF2B5EF4-FFF2-40B4-BE49-F238E27FC236}">
                <a16:creationId xmlns:a16="http://schemas.microsoft.com/office/drawing/2014/main" id="{F88B7B05-279F-4271-9CB8-A26C52C7FB1C}"/>
              </a:ext>
            </a:extLst>
          </p:cNvPr>
          <p:cNvSpPr txBox="1"/>
          <p:nvPr/>
        </p:nvSpPr>
        <p:spPr>
          <a:xfrm>
            <a:off x="7358992" y="2828835"/>
            <a:ext cx="4165137"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t>These zones are for MARCS radio on map</a:t>
            </a:r>
          </a:p>
          <a:p>
            <a:pPr marL="285750" indent="-285750">
              <a:buFont typeface="Arial" panose="020B0604020202020204" pitchFamily="34" charset="0"/>
              <a:buChar char="•"/>
            </a:pPr>
            <a:r>
              <a:rPr lang="en-US" sz="2000" dirty="0"/>
              <a:t>Ohio EMA expressed a need for responder entities to sign up for wireless priority service prior to the eclipse</a:t>
            </a:r>
          </a:p>
        </p:txBody>
      </p:sp>
    </p:spTree>
    <p:extLst>
      <p:ext uri="{BB962C8B-B14F-4D97-AF65-F5344CB8AC3E}">
        <p14:creationId xmlns:p14="http://schemas.microsoft.com/office/powerpoint/2010/main" val="256369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4C8EB-7B23-4BDB-8BF0-35D783E8EDF0}"/>
              </a:ext>
            </a:extLst>
          </p:cNvPr>
          <p:cNvSpPr>
            <a:spLocks noGrp="1"/>
          </p:cNvSpPr>
          <p:nvPr>
            <p:ph type="title"/>
          </p:nvPr>
        </p:nvSpPr>
        <p:spPr>
          <a:xfrm>
            <a:off x="838200" y="593725"/>
            <a:ext cx="10515600" cy="952687"/>
          </a:xfrm>
        </p:spPr>
        <p:txBody>
          <a:bodyPr>
            <a:normAutofit fontScale="90000"/>
          </a:bodyPr>
          <a:lstStyle/>
          <a:p>
            <a:pPr algn="ctr"/>
            <a:r>
              <a:rPr lang="en-US" dirty="0"/>
              <a:t>Ohio EMA TTX Review &amp;</a:t>
            </a:r>
            <a:br>
              <a:rPr lang="en-US" dirty="0"/>
            </a:br>
            <a:r>
              <a:rPr lang="en-US" dirty="0"/>
              <a:t>Questions?</a:t>
            </a:r>
            <a:br>
              <a:rPr lang="en-US" dirty="0"/>
            </a:br>
            <a:endParaRPr lang="en-US" dirty="0"/>
          </a:p>
        </p:txBody>
      </p:sp>
      <p:sp>
        <p:nvSpPr>
          <p:cNvPr id="3" name="Content Placeholder 2">
            <a:extLst>
              <a:ext uri="{FF2B5EF4-FFF2-40B4-BE49-F238E27FC236}">
                <a16:creationId xmlns:a16="http://schemas.microsoft.com/office/drawing/2014/main" id="{C43BCF42-DAF2-479B-BDC6-C038EE61B86A}"/>
              </a:ext>
            </a:extLst>
          </p:cNvPr>
          <p:cNvSpPr>
            <a:spLocks noGrp="1"/>
          </p:cNvSpPr>
          <p:nvPr>
            <p:ph idx="1"/>
          </p:nvPr>
        </p:nvSpPr>
        <p:spPr>
          <a:xfrm>
            <a:off x="676835" y="1253331"/>
            <a:ext cx="10887636" cy="5239544"/>
          </a:xfrm>
        </p:spPr>
        <p:txBody>
          <a:bodyPr>
            <a:normAutofit fontScale="92500" lnSpcReduction="10000"/>
          </a:bodyPr>
          <a:lstStyle/>
          <a:p>
            <a:r>
              <a:rPr lang="en-US" dirty="0"/>
              <a:t>TTX</a:t>
            </a:r>
          </a:p>
          <a:p>
            <a:pPr lvl="1"/>
            <a:r>
              <a:rPr lang="en-US" dirty="0"/>
              <a:t>Information sharing &amp; gathering are key. Weekend &amp; day of please share information through the watch office at Ohio EMA</a:t>
            </a:r>
          </a:p>
          <a:p>
            <a:pPr lvl="1"/>
            <a:r>
              <a:rPr lang="en-US" dirty="0"/>
              <a:t>Resource requests: these will use the established system to manage. Please include details on what and why.</a:t>
            </a:r>
          </a:p>
          <a:p>
            <a:pPr lvl="1"/>
            <a:r>
              <a:rPr lang="en-US" dirty="0"/>
              <a:t>Communication: The Departments of Administration &amp; Justice both have access to language interpretation services. Also, the website below has Eclipse Viewing instructions in more than 100 languages!</a:t>
            </a:r>
          </a:p>
          <a:p>
            <a:pPr lvl="2"/>
            <a:r>
              <a:rPr lang="en-US" dirty="0">
                <a:hlinkClick r:id="rId3"/>
              </a:rPr>
              <a:t>https://eclipse2024.org/instructions/languages.html</a:t>
            </a:r>
            <a:endParaRPr lang="en-US" dirty="0"/>
          </a:p>
          <a:p>
            <a:pPr lvl="1"/>
            <a:r>
              <a:rPr lang="en-US" dirty="0"/>
              <a:t>Legal: Please seek information from your appropriate council on legal questions</a:t>
            </a:r>
          </a:p>
          <a:p>
            <a:pPr lvl="1"/>
            <a:r>
              <a:rPr lang="en-US" dirty="0"/>
              <a:t>More detailed AAR to come at a later date</a:t>
            </a:r>
          </a:p>
          <a:p>
            <a:pPr lvl="1"/>
            <a:endParaRPr lang="en-US" dirty="0"/>
          </a:p>
          <a:p>
            <a:r>
              <a:rPr lang="en-US" dirty="0"/>
              <a:t>Questions?</a:t>
            </a:r>
          </a:p>
          <a:p>
            <a:pPr lvl="1"/>
            <a:r>
              <a:rPr lang="en-US" dirty="0"/>
              <a:t>USPS- still unknown if they are having a regular schedule or not</a:t>
            </a:r>
          </a:p>
          <a:p>
            <a:pPr lvl="1"/>
            <a:r>
              <a:rPr lang="en-US" dirty="0"/>
              <a:t>Still unknown if agencies that cross between MARCS and not MARCS counties have any special zoning</a:t>
            </a:r>
          </a:p>
        </p:txBody>
      </p:sp>
    </p:spTree>
    <p:extLst>
      <p:ext uri="{BB962C8B-B14F-4D97-AF65-F5344CB8AC3E}">
        <p14:creationId xmlns:p14="http://schemas.microsoft.com/office/powerpoint/2010/main" val="242202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DCB78-4FB9-4D45-BBD7-36045D5632C1}"/>
              </a:ext>
            </a:extLst>
          </p:cNvPr>
          <p:cNvSpPr>
            <a:spLocks noGrp="1"/>
          </p:cNvSpPr>
          <p:nvPr>
            <p:ph type="title"/>
          </p:nvPr>
        </p:nvSpPr>
        <p:spPr>
          <a:xfrm>
            <a:off x="1497105" y="1609070"/>
            <a:ext cx="6315636" cy="1325563"/>
          </a:xfrm>
        </p:spPr>
        <p:txBody>
          <a:bodyPr/>
          <a:lstStyle/>
          <a:p>
            <a:r>
              <a:rPr lang="en-US" dirty="0"/>
              <a:t>Delaware County Events</a:t>
            </a:r>
          </a:p>
        </p:txBody>
      </p:sp>
      <p:sp>
        <p:nvSpPr>
          <p:cNvPr id="3" name="Content Placeholder 2">
            <a:extLst>
              <a:ext uri="{FF2B5EF4-FFF2-40B4-BE49-F238E27FC236}">
                <a16:creationId xmlns:a16="http://schemas.microsoft.com/office/drawing/2014/main" id="{774BE0D1-88A8-4CB8-B5EF-0EF918B272FC}"/>
              </a:ext>
            </a:extLst>
          </p:cNvPr>
          <p:cNvSpPr>
            <a:spLocks noGrp="1"/>
          </p:cNvSpPr>
          <p:nvPr>
            <p:ph idx="1"/>
          </p:nvPr>
        </p:nvSpPr>
        <p:spPr>
          <a:xfrm>
            <a:off x="3541058" y="4232649"/>
            <a:ext cx="7068671" cy="608293"/>
          </a:xfrm>
        </p:spPr>
        <p:txBody>
          <a:bodyPr/>
          <a:lstStyle/>
          <a:p>
            <a:pPr marL="0" indent="0">
              <a:buNone/>
            </a:pPr>
            <a:r>
              <a:rPr lang="en-US" dirty="0"/>
              <a:t>Events and gatherings happening in the county</a:t>
            </a:r>
          </a:p>
        </p:txBody>
      </p:sp>
    </p:spTree>
    <p:extLst>
      <p:ext uri="{BB962C8B-B14F-4D97-AF65-F5344CB8AC3E}">
        <p14:creationId xmlns:p14="http://schemas.microsoft.com/office/powerpoint/2010/main" val="2290366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E6510-D3F0-4B0F-B6A4-DD23A4D5CAA2}"/>
              </a:ext>
            </a:extLst>
          </p:cNvPr>
          <p:cNvSpPr>
            <a:spLocks noGrp="1"/>
          </p:cNvSpPr>
          <p:nvPr>
            <p:ph type="title"/>
          </p:nvPr>
        </p:nvSpPr>
        <p:spPr>
          <a:xfrm>
            <a:off x="3182964" y="272136"/>
            <a:ext cx="5826071" cy="797248"/>
          </a:xfrm>
        </p:spPr>
        <p:txBody>
          <a:bodyPr/>
          <a:lstStyle/>
          <a:p>
            <a:r>
              <a:rPr lang="en-US" dirty="0"/>
              <a:t>Delaware County Events</a:t>
            </a:r>
          </a:p>
        </p:txBody>
      </p:sp>
      <p:sp>
        <p:nvSpPr>
          <p:cNvPr id="4" name="TextBox 3">
            <a:extLst>
              <a:ext uri="{FF2B5EF4-FFF2-40B4-BE49-F238E27FC236}">
                <a16:creationId xmlns:a16="http://schemas.microsoft.com/office/drawing/2014/main" id="{B3B87C90-400D-40D4-AC62-9D0E438CD793}"/>
              </a:ext>
            </a:extLst>
          </p:cNvPr>
          <p:cNvSpPr txBox="1"/>
          <p:nvPr/>
        </p:nvSpPr>
        <p:spPr>
          <a:xfrm>
            <a:off x="4597830" y="1011266"/>
            <a:ext cx="7594170" cy="5693866"/>
          </a:xfrm>
          <a:prstGeom prst="rect">
            <a:avLst/>
          </a:prstGeom>
          <a:noFill/>
        </p:spPr>
        <p:txBody>
          <a:bodyPr wrap="square" rtlCol="0">
            <a:spAutoFit/>
          </a:bodyPr>
          <a:lstStyle/>
          <a:p>
            <a:pPr lvl="0"/>
            <a:r>
              <a:rPr lang="en-US" sz="2000" b="1" dirty="0">
                <a:solidFill>
                  <a:prstClr val="black"/>
                </a:solidFill>
              </a:rPr>
              <a:t>Eclipse Traditions with the Delaware County Historical Society</a:t>
            </a:r>
          </a:p>
          <a:p>
            <a:pPr lvl="0"/>
            <a:r>
              <a:rPr lang="en-US" dirty="0">
                <a:solidFill>
                  <a:prstClr val="black"/>
                </a:solidFill>
              </a:rPr>
              <a:t>Standard Program $75</a:t>
            </a:r>
          </a:p>
          <a:p>
            <a:pPr lvl="0"/>
            <a:r>
              <a:rPr lang="en-US" dirty="0">
                <a:solidFill>
                  <a:prstClr val="black"/>
                </a:solidFill>
              </a:rPr>
              <a:t>DCHS Member Price $60</a:t>
            </a:r>
          </a:p>
          <a:p>
            <a:pPr lvl="0"/>
            <a:r>
              <a:rPr lang="en-US" dirty="0">
                <a:solidFill>
                  <a:prstClr val="black"/>
                </a:solidFill>
              </a:rPr>
              <a:t>Student pricing $50</a:t>
            </a:r>
          </a:p>
          <a:p>
            <a:pPr lvl="0"/>
            <a:r>
              <a:rPr lang="en-US" dirty="0">
                <a:solidFill>
                  <a:prstClr val="black"/>
                </a:solidFill>
              </a:rPr>
              <a:t>students recommended for grades 4+</a:t>
            </a:r>
          </a:p>
          <a:p>
            <a:pPr lvl="0"/>
            <a:endParaRPr lang="en-US" dirty="0">
              <a:solidFill>
                <a:prstClr val="black"/>
              </a:solidFill>
            </a:endParaRPr>
          </a:p>
          <a:p>
            <a:pPr lvl="0"/>
            <a:r>
              <a:rPr lang="en-US" dirty="0">
                <a:solidFill>
                  <a:prstClr val="black"/>
                </a:solidFill>
              </a:rPr>
              <a:t>Ticket Includes 1 pair ISO viewing glasses, 1 food truck ticket for lunch, and 1 commemorative event T-shirt when purchased by February 1.</a:t>
            </a:r>
          </a:p>
          <a:p>
            <a:pPr lvl="0"/>
            <a:endParaRPr lang="en-US" dirty="0">
              <a:solidFill>
                <a:prstClr val="black"/>
              </a:solidFill>
            </a:endParaRPr>
          </a:p>
          <a:p>
            <a:pPr lvl="0"/>
            <a:r>
              <a:rPr lang="en-US" dirty="0">
                <a:solidFill>
                  <a:prstClr val="black"/>
                </a:solidFill>
              </a:rPr>
              <a:t>Doors open to standard ticket holders 10:00 am</a:t>
            </a:r>
          </a:p>
          <a:p>
            <a:pPr lvl="0"/>
            <a:r>
              <a:rPr lang="en-US" dirty="0">
                <a:solidFill>
                  <a:prstClr val="black"/>
                </a:solidFill>
              </a:rPr>
              <a:t>*See below for add-on morning session*</a:t>
            </a:r>
          </a:p>
          <a:p>
            <a:pPr lvl="0"/>
            <a:endParaRPr lang="en-US" dirty="0">
              <a:solidFill>
                <a:prstClr val="black"/>
              </a:solidFill>
            </a:endParaRPr>
          </a:p>
          <a:p>
            <a:pPr lvl="0"/>
            <a:r>
              <a:rPr lang="en-US" dirty="0">
                <a:solidFill>
                  <a:prstClr val="black"/>
                </a:solidFill>
              </a:rPr>
              <a:t>Program welcome and land acknowledgment 10:45am</a:t>
            </a:r>
          </a:p>
          <a:p>
            <a:pPr lvl="0"/>
            <a:r>
              <a:rPr lang="en-US" dirty="0">
                <a:solidFill>
                  <a:prstClr val="black"/>
                </a:solidFill>
              </a:rPr>
              <a:t>Dr John Low 11:00-12:00</a:t>
            </a:r>
          </a:p>
          <a:p>
            <a:pPr lvl="0"/>
            <a:r>
              <a:rPr lang="en-US" dirty="0">
                <a:solidFill>
                  <a:prstClr val="black"/>
                </a:solidFill>
              </a:rPr>
              <a:t>Lunch Break (included in ticket)</a:t>
            </a:r>
          </a:p>
          <a:p>
            <a:pPr lvl="0"/>
            <a:r>
              <a:rPr lang="en-US" dirty="0">
                <a:solidFill>
                  <a:prstClr val="black"/>
                </a:solidFill>
              </a:rPr>
              <a:t>Speaker to be announced 1:00-2:30</a:t>
            </a:r>
          </a:p>
          <a:p>
            <a:pPr lvl="0"/>
            <a:r>
              <a:rPr lang="en-US" dirty="0">
                <a:solidFill>
                  <a:prstClr val="black"/>
                </a:solidFill>
              </a:rPr>
              <a:t>ECLIPSE EXPERIENCE</a:t>
            </a:r>
          </a:p>
          <a:p>
            <a:pPr lvl="0"/>
            <a:r>
              <a:rPr lang="en-US" dirty="0">
                <a:solidFill>
                  <a:prstClr val="black"/>
                </a:solidFill>
              </a:rPr>
              <a:t>Speaker to be announced 4:30-5:30</a:t>
            </a:r>
          </a:p>
          <a:p>
            <a:pPr lvl="0"/>
            <a:r>
              <a:rPr lang="en-US" dirty="0">
                <a:solidFill>
                  <a:prstClr val="black"/>
                </a:solidFill>
              </a:rPr>
              <a:t>Books and the marketplace will be available between experiences.</a:t>
            </a:r>
          </a:p>
          <a:p>
            <a:pPr lvl="0" algn="ctr"/>
            <a:endParaRPr lang="en-US" sz="2000" b="1" dirty="0">
              <a:solidFill>
                <a:prstClr val="black"/>
              </a:solidFill>
            </a:endParaRPr>
          </a:p>
        </p:txBody>
      </p:sp>
      <p:pic>
        <p:nvPicPr>
          <p:cNvPr id="5" name="Picture 4">
            <a:extLst>
              <a:ext uri="{FF2B5EF4-FFF2-40B4-BE49-F238E27FC236}">
                <a16:creationId xmlns:a16="http://schemas.microsoft.com/office/drawing/2014/main" id="{44E4D642-C1FE-4066-8F86-370F33E1542E}"/>
              </a:ext>
            </a:extLst>
          </p:cNvPr>
          <p:cNvPicPr>
            <a:picLocks noChangeAspect="1"/>
          </p:cNvPicPr>
          <p:nvPr/>
        </p:nvPicPr>
        <p:blipFill>
          <a:blip r:embed="rId3"/>
          <a:stretch>
            <a:fillRect/>
          </a:stretch>
        </p:blipFill>
        <p:spPr>
          <a:xfrm>
            <a:off x="191831" y="1478151"/>
            <a:ext cx="4405999" cy="3901698"/>
          </a:xfrm>
          <a:prstGeom prst="rect">
            <a:avLst/>
          </a:prstGeom>
        </p:spPr>
      </p:pic>
    </p:spTree>
    <p:extLst>
      <p:ext uri="{BB962C8B-B14F-4D97-AF65-F5344CB8AC3E}">
        <p14:creationId xmlns:p14="http://schemas.microsoft.com/office/powerpoint/2010/main" val="2335160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E6510-D3F0-4B0F-B6A4-DD23A4D5CAA2}"/>
              </a:ext>
            </a:extLst>
          </p:cNvPr>
          <p:cNvSpPr>
            <a:spLocks noGrp="1"/>
          </p:cNvSpPr>
          <p:nvPr>
            <p:ph type="title"/>
          </p:nvPr>
        </p:nvSpPr>
        <p:spPr>
          <a:xfrm>
            <a:off x="3182964" y="272136"/>
            <a:ext cx="5826071" cy="797248"/>
          </a:xfrm>
        </p:spPr>
        <p:txBody>
          <a:bodyPr/>
          <a:lstStyle/>
          <a:p>
            <a:r>
              <a:rPr lang="en-US" dirty="0"/>
              <a:t>Delaware County Events</a:t>
            </a:r>
          </a:p>
        </p:txBody>
      </p:sp>
      <p:pic>
        <p:nvPicPr>
          <p:cNvPr id="3" name="Picture 2">
            <a:extLst>
              <a:ext uri="{FF2B5EF4-FFF2-40B4-BE49-F238E27FC236}">
                <a16:creationId xmlns:a16="http://schemas.microsoft.com/office/drawing/2014/main" id="{BF148E79-7D07-4904-B0B2-981D9F5D06FD}"/>
              </a:ext>
            </a:extLst>
          </p:cNvPr>
          <p:cNvPicPr>
            <a:picLocks noChangeAspect="1"/>
          </p:cNvPicPr>
          <p:nvPr/>
        </p:nvPicPr>
        <p:blipFill>
          <a:blip r:embed="rId3"/>
          <a:stretch>
            <a:fillRect/>
          </a:stretch>
        </p:blipFill>
        <p:spPr>
          <a:xfrm>
            <a:off x="404166" y="1140040"/>
            <a:ext cx="5407581" cy="5445824"/>
          </a:xfrm>
          <a:prstGeom prst="rect">
            <a:avLst/>
          </a:prstGeom>
        </p:spPr>
      </p:pic>
      <p:sp>
        <p:nvSpPr>
          <p:cNvPr id="4" name="TextBox 3">
            <a:extLst>
              <a:ext uri="{FF2B5EF4-FFF2-40B4-BE49-F238E27FC236}">
                <a16:creationId xmlns:a16="http://schemas.microsoft.com/office/drawing/2014/main" id="{B3B87C90-400D-40D4-AC62-9D0E438CD793}"/>
              </a:ext>
            </a:extLst>
          </p:cNvPr>
          <p:cNvSpPr txBox="1"/>
          <p:nvPr/>
        </p:nvSpPr>
        <p:spPr>
          <a:xfrm>
            <a:off x="6211591" y="1690062"/>
            <a:ext cx="5594888" cy="3477875"/>
          </a:xfrm>
          <a:prstGeom prst="rect">
            <a:avLst/>
          </a:prstGeom>
          <a:noFill/>
        </p:spPr>
        <p:txBody>
          <a:bodyPr wrap="square" rtlCol="0">
            <a:spAutoFit/>
          </a:bodyPr>
          <a:lstStyle/>
          <a:p>
            <a:pPr algn="ctr"/>
            <a:r>
              <a:rPr lang="en-US" sz="2000" b="1" dirty="0"/>
              <a:t>Darkness over Delaware at the Delaware County Fairgrounds</a:t>
            </a:r>
          </a:p>
          <a:p>
            <a:r>
              <a:rPr lang="en-US" sz="2000" dirty="0"/>
              <a:t>Looking for a place to view the solar eclipse? 🌒 Want to make it a weekend trip? 🗺️ Maybe looking for something to do with your kids? 🎡</a:t>
            </a:r>
          </a:p>
          <a:p>
            <a:endParaRPr lang="en-US" sz="2000" dirty="0"/>
          </a:p>
          <a:p>
            <a:r>
              <a:rPr lang="en-US" sz="2000" dirty="0"/>
              <a:t>The Delaware County Fairgrounds is the place to be!!!</a:t>
            </a:r>
          </a:p>
          <a:p>
            <a:endParaRPr lang="en-US" sz="2000" dirty="0"/>
          </a:p>
          <a:p>
            <a:r>
              <a:rPr lang="en-US" sz="2000" dirty="0"/>
              <a:t>⛺️ Camping 🎶 Music 🌭 Food 🎢 Rides 🎤 Entertainment</a:t>
            </a:r>
          </a:p>
        </p:txBody>
      </p:sp>
      <p:sp>
        <p:nvSpPr>
          <p:cNvPr id="5" name="TextBox 4">
            <a:extLst>
              <a:ext uri="{FF2B5EF4-FFF2-40B4-BE49-F238E27FC236}">
                <a16:creationId xmlns:a16="http://schemas.microsoft.com/office/drawing/2014/main" id="{191CE45F-9DC5-47E8-B855-A7296DA6BA53}"/>
              </a:ext>
            </a:extLst>
          </p:cNvPr>
          <p:cNvSpPr txBox="1"/>
          <p:nvPr/>
        </p:nvSpPr>
        <p:spPr>
          <a:xfrm>
            <a:off x="6380255" y="5465449"/>
            <a:ext cx="4897464" cy="707886"/>
          </a:xfrm>
          <a:prstGeom prst="rect">
            <a:avLst/>
          </a:prstGeom>
          <a:noFill/>
        </p:spPr>
        <p:txBody>
          <a:bodyPr wrap="square" rtlCol="0">
            <a:spAutoFit/>
          </a:bodyPr>
          <a:lstStyle/>
          <a:p>
            <a:r>
              <a:rPr lang="en-US" sz="2000" dirty="0"/>
              <a:t> As of 2/1/2024: capacity for about 250 campers and 150 tents </a:t>
            </a:r>
          </a:p>
        </p:txBody>
      </p:sp>
    </p:spTree>
    <p:extLst>
      <p:ext uri="{BB962C8B-B14F-4D97-AF65-F5344CB8AC3E}">
        <p14:creationId xmlns:p14="http://schemas.microsoft.com/office/powerpoint/2010/main" val="4273029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E6510-D3F0-4B0F-B6A4-DD23A4D5CAA2}"/>
              </a:ext>
            </a:extLst>
          </p:cNvPr>
          <p:cNvSpPr>
            <a:spLocks noGrp="1"/>
          </p:cNvSpPr>
          <p:nvPr>
            <p:ph type="title"/>
          </p:nvPr>
        </p:nvSpPr>
        <p:spPr>
          <a:xfrm>
            <a:off x="3182964" y="272136"/>
            <a:ext cx="5826071" cy="797248"/>
          </a:xfrm>
        </p:spPr>
        <p:txBody>
          <a:bodyPr/>
          <a:lstStyle/>
          <a:p>
            <a:r>
              <a:rPr lang="en-US" dirty="0"/>
              <a:t>Delaware County Events</a:t>
            </a:r>
          </a:p>
        </p:txBody>
      </p:sp>
      <p:sp>
        <p:nvSpPr>
          <p:cNvPr id="4" name="TextBox 3">
            <a:extLst>
              <a:ext uri="{FF2B5EF4-FFF2-40B4-BE49-F238E27FC236}">
                <a16:creationId xmlns:a16="http://schemas.microsoft.com/office/drawing/2014/main" id="{B3B87C90-400D-40D4-AC62-9D0E438CD793}"/>
              </a:ext>
            </a:extLst>
          </p:cNvPr>
          <p:cNvSpPr txBox="1"/>
          <p:nvPr/>
        </p:nvSpPr>
        <p:spPr>
          <a:xfrm>
            <a:off x="6211591" y="1690062"/>
            <a:ext cx="5594888" cy="2554545"/>
          </a:xfrm>
          <a:prstGeom prst="rect">
            <a:avLst/>
          </a:prstGeom>
          <a:noFill/>
        </p:spPr>
        <p:txBody>
          <a:bodyPr wrap="square" rtlCol="0">
            <a:spAutoFit/>
          </a:bodyPr>
          <a:lstStyle/>
          <a:p>
            <a:pPr lvl="0" algn="ctr"/>
            <a:r>
              <a:rPr lang="en-US" sz="2000" b="1" dirty="0">
                <a:solidFill>
                  <a:prstClr val="black"/>
                </a:solidFill>
              </a:rPr>
              <a:t>2024 Total Solar Eclipse at the Sunbury KOA</a:t>
            </a:r>
          </a:p>
          <a:p>
            <a:pPr lvl="0" algn="ctr"/>
            <a:r>
              <a:rPr lang="en-US" sz="2000" dirty="0">
                <a:solidFill>
                  <a:prstClr val="black"/>
                </a:solidFill>
              </a:rPr>
              <a:t>Join us this weekend to view the 2024 Total Solar Eclipse! Sunbury, Ohio, is in the path of totality and will enjoy a total eclipse for 1 minute and 47 seconds on April 8th, 2024. Stay tuned for our activity schedule.</a:t>
            </a:r>
          </a:p>
          <a:p>
            <a:pPr lvl="0" algn="ctr"/>
            <a:endParaRPr lang="en-US" sz="2000" dirty="0">
              <a:solidFill>
                <a:prstClr val="black"/>
              </a:solidFill>
            </a:endParaRPr>
          </a:p>
          <a:p>
            <a:pPr lvl="0" algn="ctr"/>
            <a:r>
              <a:rPr lang="en-US" sz="2000" dirty="0">
                <a:solidFill>
                  <a:prstClr val="black"/>
                </a:solidFill>
              </a:rPr>
              <a:t>MORE DETAILS COMING SOON!</a:t>
            </a:r>
            <a:endParaRPr kumimoji="0" lang="en-US" sz="2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BE509DA-CADC-42B2-B83E-A27E5315FF59}"/>
              </a:ext>
            </a:extLst>
          </p:cNvPr>
          <p:cNvPicPr>
            <a:picLocks noChangeAspect="1"/>
          </p:cNvPicPr>
          <p:nvPr/>
        </p:nvPicPr>
        <p:blipFill>
          <a:blip r:embed="rId3"/>
          <a:stretch>
            <a:fillRect/>
          </a:stretch>
        </p:blipFill>
        <p:spPr>
          <a:xfrm>
            <a:off x="633656" y="1069384"/>
            <a:ext cx="5536092" cy="5393409"/>
          </a:xfrm>
          <a:prstGeom prst="rect">
            <a:avLst/>
          </a:prstGeom>
        </p:spPr>
      </p:pic>
    </p:spTree>
    <p:extLst>
      <p:ext uri="{BB962C8B-B14F-4D97-AF65-F5344CB8AC3E}">
        <p14:creationId xmlns:p14="http://schemas.microsoft.com/office/powerpoint/2010/main" val="3188784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E6510-D3F0-4B0F-B6A4-DD23A4D5CAA2}"/>
              </a:ext>
            </a:extLst>
          </p:cNvPr>
          <p:cNvSpPr>
            <a:spLocks noGrp="1"/>
          </p:cNvSpPr>
          <p:nvPr>
            <p:ph type="title"/>
          </p:nvPr>
        </p:nvSpPr>
        <p:spPr>
          <a:xfrm>
            <a:off x="3182964" y="272136"/>
            <a:ext cx="5826071" cy="797248"/>
          </a:xfrm>
        </p:spPr>
        <p:txBody>
          <a:bodyPr/>
          <a:lstStyle/>
          <a:p>
            <a:r>
              <a:rPr lang="en-US" dirty="0"/>
              <a:t>Delaware County Events</a:t>
            </a:r>
          </a:p>
        </p:txBody>
      </p:sp>
      <p:sp>
        <p:nvSpPr>
          <p:cNvPr id="4" name="TextBox 3">
            <a:extLst>
              <a:ext uri="{FF2B5EF4-FFF2-40B4-BE49-F238E27FC236}">
                <a16:creationId xmlns:a16="http://schemas.microsoft.com/office/drawing/2014/main" id="{B3B87C90-400D-40D4-AC62-9D0E438CD793}"/>
              </a:ext>
            </a:extLst>
          </p:cNvPr>
          <p:cNvSpPr txBox="1"/>
          <p:nvPr/>
        </p:nvSpPr>
        <p:spPr>
          <a:xfrm>
            <a:off x="6211591" y="1406713"/>
            <a:ext cx="5594888" cy="4708981"/>
          </a:xfrm>
          <a:prstGeom prst="rect">
            <a:avLst/>
          </a:prstGeom>
          <a:noFill/>
        </p:spPr>
        <p:txBody>
          <a:bodyPr wrap="square" rtlCol="0">
            <a:spAutoFit/>
          </a:bodyPr>
          <a:lstStyle/>
          <a:p>
            <a:pPr lvl="0" algn="ctr"/>
            <a:r>
              <a:rPr lang="en-US" sz="2000" b="1" dirty="0">
                <a:solidFill>
                  <a:prstClr val="black"/>
                </a:solidFill>
              </a:rPr>
              <a:t>SOLAR ECLIPSE SOLAR-BRATION</a:t>
            </a:r>
          </a:p>
          <a:p>
            <a:pPr lvl="0" algn="ctr"/>
            <a:endParaRPr lang="en-US" sz="2000" b="1" dirty="0">
              <a:solidFill>
                <a:prstClr val="black"/>
              </a:solidFill>
            </a:endParaRPr>
          </a:p>
          <a:p>
            <a:pPr lvl="0" algn="ctr"/>
            <a:r>
              <a:rPr lang="en-US" sz="2000" dirty="0">
                <a:solidFill>
                  <a:prstClr val="black"/>
                </a:solidFill>
              </a:rPr>
              <a:t>On April 8, 2024, a total solar eclipse will cross North America, passing over Mexico, United States, and Canada. Join us at the Zoo to celebrate this special celestial occasion!</a:t>
            </a:r>
          </a:p>
          <a:p>
            <a:pPr lvl="0" algn="ctr"/>
            <a:endParaRPr lang="en-US" sz="2000" dirty="0">
              <a:solidFill>
                <a:prstClr val="black"/>
              </a:solidFill>
            </a:endParaRPr>
          </a:p>
          <a:p>
            <a:pPr lvl="0" algn="ctr"/>
            <a:r>
              <a:rPr lang="en-US" sz="2000" dirty="0">
                <a:solidFill>
                  <a:prstClr val="black"/>
                </a:solidFill>
              </a:rPr>
              <a:t>While details are still being finalized, our celebration will include:</a:t>
            </a:r>
          </a:p>
          <a:p>
            <a:pPr lvl="0" algn="ctr"/>
            <a:endParaRPr lang="en-US" sz="2000" dirty="0">
              <a:solidFill>
                <a:prstClr val="black"/>
              </a:solidFill>
            </a:endParaRPr>
          </a:p>
          <a:p>
            <a:pPr lvl="0" algn="ctr"/>
            <a:r>
              <a:rPr lang="en-US" sz="2000" dirty="0">
                <a:solidFill>
                  <a:prstClr val="black"/>
                </a:solidFill>
              </a:rPr>
              <a:t>Eclipse viewing glasses distribution (while supplies last)</a:t>
            </a:r>
          </a:p>
          <a:p>
            <a:pPr lvl="0" algn="ctr"/>
            <a:r>
              <a:rPr lang="en-US" sz="2000" dirty="0">
                <a:solidFill>
                  <a:prstClr val="black"/>
                </a:solidFill>
              </a:rPr>
              <a:t>Character Ambassador Meet and Greets</a:t>
            </a:r>
          </a:p>
          <a:p>
            <a:pPr lvl="0" algn="ctr"/>
            <a:r>
              <a:rPr lang="en-US" sz="2000" dirty="0">
                <a:solidFill>
                  <a:prstClr val="black"/>
                </a:solidFill>
              </a:rPr>
              <a:t>Partner Activity Stations (to be announced soon) at Conservation Courtyard.</a:t>
            </a:r>
            <a:endParaRPr kumimoji="0" lang="en-US" sz="2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8F134DBB-ADDF-42B0-9EB6-60E91535F5E1}"/>
              </a:ext>
            </a:extLst>
          </p:cNvPr>
          <p:cNvPicPr>
            <a:picLocks noChangeAspect="1"/>
          </p:cNvPicPr>
          <p:nvPr/>
        </p:nvPicPr>
        <p:blipFill>
          <a:blip r:embed="rId3"/>
          <a:stretch>
            <a:fillRect/>
          </a:stretch>
        </p:blipFill>
        <p:spPr>
          <a:xfrm>
            <a:off x="541316" y="1406713"/>
            <a:ext cx="5283296" cy="4044573"/>
          </a:xfrm>
          <a:prstGeom prst="rect">
            <a:avLst/>
          </a:prstGeom>
        </p:spPr>
      </p:pic>
    </p:spTree>
    <p:extLst>
      <p:ext uri="{BB962C8B-B14F-4D97-AF65-F5344CB8AC3E}">
        <p14:creationId xmlns:p14="http://schemas.microsoft.com/office/powerpoint/2010/main" val="1606347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E6510-D3F0-4B0F-B6A4-DD23A4D5CAA2}"/>
              </a:ext>
            </a:extLst>
          </p:cNvPr>
          <p:cNvSpPr>
            <a:spLocks noGrp="1"/>
          </p:cNvSpPr>
          <p:nvPr>
            <p:ph type="title"/>
          </p:nvPr>
        </p:nvSpPr>
        <p:spPr>
          <a:xfrm>
            <a:off x="3182964" y="272136"/>
            <a:ext cx="5826071" cy="797248"/>
          </a:xfrm>
        </p:spPr>
        <p:txBody>
          <a:bodyPr/>
          <a:lstStyle/>
          <a:p>
            <a:r>
              <a:rPr lang="en-US" dirty="0"/>
              <a:t>Delaware County Events</a:t>
            </a:r>
          </a:p>
        </p:txBody>
      </p:sp>
      <p:sp>
        <p:nvSpPr>
          <p:cNvPr id="4" name="TextBox 3">
            <a:extLst>
              <a:ext uri="{FF2B5EF4-FFF2-40B4-BE49-F238E27FC236}">
                <a16:creationId xmlns:a16="http://schemas.microsoft.com/office/drawing/2014/main" id="{B3B87C90-400D-40D4-AC62-9D0E438CD793}"/>
              </a:ext>
            </a:extLst>
          </p:cNvPr>
          <p:cNvSpPr txBox="1"/>
          <p:nvPr/>
        </p:nvSpPr>
        <p:spPr>
          <a:xfrm>
            <a:off x="6095999" y="1069384"/>
            <a:ext cx="5980409" cy="56323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Solar Eclipse Viewing Party at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Henmick</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Farm &amp; Brewery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Monday, April 8, 2024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We’ll be open to the public to experience the solar eclipse.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lgn="ctr"/>
            <a:r>
              <a:rPr lang="en-US" sz="2000" dirty="0">
                <a:solidFill>
                  <a:prstClr val="black"/>
                </a:solidFill>
              </a:rPr>
              <a:t>Experience the totality of a solar eclipse at </a:t>
            </a:r>
            <a:r>
              <a:rPr lang="en-US" sz="2000" dirty="0" err="1">
                <a:solidFill>
                  <a:prstClr val="black"/>
                </a:solidFill>
              </a:rPr>
              <a:t>Henmick</a:t>
            </a:r>
            <a:r>
              <a:rPr lang="en-US" sz="2000" dirty="0">
                <a:solidFill>
                  <a:prstClr val="black"/>
                </a:solidFill>
              </a:rPr>
              <a:t>! Craft beer, craft cocktails &amp; local food trucks. Open to the public and all ages welcome.</a:t>
            </a:r>
          </a:p>
          <a:p>
            <a:pPr lvl="0" algn="ctr"/>
            <a:endParaRPr lang="en-US" sz="2000" dirty="0">
              <a:solidFill>
                <a:prstClr val="black"/>
              </a:solidFill>
            </a:endParaRPr>
          </a:p>
          <a:p>
            <a:pPr lvl="0" algn="ctr"/>
            <a:r>
              <a:rPr lang="en-US" sz="2000" dirty="0">
                <a:solidFill>
                  <a:prstClr val="black"/>
                </a:solidFill>
              </a:rPr>
              <a:t>Guests are required to bring their own viewing glasses.</a:t>
            </a:r>
          </a:p>
          <a:p>
            <a:pPr lvl="0" algn="ctr"/>
            <a:endParaRPr lang="en-US" sz="2000" dirty="0">
              <a:solidFill>
                <a:prstClr val="black"/>
              </a:solidFill>
            </a:endParaRPr>
          </a:p>
          <a:p>
            <a:pPr lvl="0" algn="ctr"/>
            <a:r>
              <a:rPr lang="en-US" sz="2000" dirty="0">
                <a:solidFill>
                  <a:prstClr val="black"/>
                </a:solidFill>
              </a:rPr>
              <a:t>Food Trucks:</a:t>
            </a:r>
          </a:p>
          <a:p>
            <a:pPr lvl="0" algn="ctr"/>
            <a:r>
              <a:rPr lang="en-US" sz="2000" dirty="0">
                <a:solidFill>
                  <a:prstClr val="black"/>
                </a:solidFill>
              </a:rPr>
              <a:t>Grunt Grub</a:t>
            </a:r>
          </a:p>
          <a:p>
            <a:pPr lvl="0" algn="ctr"/>
            <a:r>
              <a:rPr lang="en-US" sz="2000" dirty="0">
                <a:solidFill>
                  <a:prstClr val="black"/>
                </a:solidFill>
              </a:rPr>
              <a:t>The Smokehouse 614</a:t>
            </a:r>
          </a:p>
          <a:p>
            <a:pPr lvl="0" algn="ctr"/>
            <a:r>
              <a:rPr lang="en-US" sz="2000" dirty="0">
                <a:solidFill>
                  <a:prstClr val="black"/>
                </a:solidFill>
              </a:rPr>
              <a:t>PT Thai Food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CC4DA1A-7F4F-45C0-9DDC-B6516A30270F}"/>
              </a:ext>
            </a:extLst>
          </p:cNvPr>
          <p:cNvPicPr>
            <a:picLocks noChangeAspect="1"/>
          </p:cNvPicPr>
          <p:nvPr/>
        </p:nvPicPr>
        <p:blipFill>
          <a:blip r:embed="rId3"/>
          <a:stretch>
            <a:fillRect/>
          </a:stretch>
        </p:blipFill>
        <p:spPr>
          <a:xfrm>
            <a:off x="230649" y="1988140"/>
            <a:ext cx="5865350" cy="3377237"/>
          </a:xfrm>
          <a:prstGeom prst="rect">
            <a:avLst/>
          </a:prstGeom>
        </p:spPr>
      </p:pic>
    </p:spTree>
    <p:extLst>
      <p:ext uri="{BB962C8B-B14F-4D97-AF65-F5344CB8AC3E}">
        <p14:creationId xmlns:p14="http://schemas.microsoft.com/office/powerpoint/2010/main" val="3870614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347387-E1E0-4DEE-A590-D63399C953C3}"/>
              </a:ext>
            </a:extLst>
          </p:cNvPr>
          <p:cNvPicPr>
            <a:picLocks noChangeAspect="1"/>
          </p:cNvPicPr>
          <p:nvPr/>
        </p:nvPicPr>
        <p:blipFill>
          <a:blip r:embed="rId3"/>
          <a:stretch>
            <a:fillRect/>
          </a:stretch>
        </p:blipFill>
        <p:spPr>
          <a:xfrm>
            <a:off x="8243047" y="269074"/>
            <a:ext cx="3316941" cy="6319852"/>
          </a:xfrm>
          <a:prstGeom prst="rect">
            <a:avLst/>
          </a:prstGeom>
        </p:spPr>
      </p:pic>
      <p:sp>
        <p:nvSpPr>
          <p:cNvPr id="4" name="TextBox 3">
            <a:extLst>
              <a:ext uri="{FF2B5EF4-FFF2-40B4-BE49-F238E27FC236}">
                <a16:creationId xmlns:a16="http://schemas.microsoft.com/office/drawing/2014/main" id="{AA621E08-D0AE-4EEA-B637-A8124619D520}"/>
              </a:ext>
            </a:extLst>
          </p:cNvPr>
          <p:cNvSpPr txBox="1"/>
          <p:nvPr/>
        </p:nvSpPr>
        <p:spPr>
          <a:xfrm>
            <a:off x="838616" y="1909433"/>
            <a:ext cx="6785449" cy="1938992"/>
          </a:xfrm>
          <a:prstGeom prst="rect">
            <a:avLst/>
          </a:prstGeom>
          <a:noFill/>
        </p:spPr>
        <p:txBody>
          <a:bodyPr wrap="square" rtlCol="0">
            <a:spAutoFit/>
          </a:bodyPr>
          <a:lstStyle/>
          <a:p>
            <a:pPr algn="ctr"/>
            <a:r>
              <a:rPr lang="en-US" sz="2400" b="1" dirty="0"/>
              <a:t>Shawnee Station Tap Room Kitchen </a:t>
            </a:r>
          </a:p>
          <a:p>
            <a:r>
              <a:rPr lang="en-US" sz="2400" dirty="0"/>
              <a:t>This is a new business in Shawnee Hills, which is preparing to open in time for the eclipse and their parent company has already started advertising Total Eclipse Breakfast Stout.</a:t>
            </a:r>
          </a:p>
        </p:txBody>
      </p:sp>
      <p:sp>
        <p:nvSpPr>
          <p:cNvPr id="6" name="Title 1">
            <a:extLst>
              <a:ext uri="{FF2B5EF4-FFF2-40B4-BE49-F238E27FC236}">
                <a16:creationId xmlns:a16="http://schemas.microsoft.com/office/drawing/2014/main" id="{69D06001-4AC2-4363-8F3C-1ED191643D40}"/>
              </a:ext>
            </a:extLst>
          </p:cNvPr>
          <p:cNvSpPr txBox="1">
            <a:spLocks/>
          </p:cNvSpPr>
          <p:nvPr/>
        </p:nvSpPr>
        <p:spPr>
          <a:xfrm>
            <a:off x="1797994" y="400915"/>
            <a:ext cx="5826071" cy="7972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Delaware County Events</a:t>
            </a:r>
          </a:p>
        </p:txBody>
      </p:sp>
    </p:spTree>
    <p:extLst>
      <p:ext uri="{BB962C8B-B14F-4D97-AF65-F5344CB8AC3E}">
        <p14:creationId xmlns:p14="http://schemas.microsoft.com/office/powerpoint/2010/main" val="1168915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E6510-D3F0-4B0F-B6A4-DD23A4D5CAA2}"/>
              </a:ext>
            </a:extLst>
          </p:cNvPr>
          <p:cNvSpPr>
            <a:spLocks noGrp="1"/>
          </p:cNvSpPr>
          <p:nvPr>
            <p:ph type="title"/>
          </p:nvPr>
        </p:nvSpPr>
        <p:spPr>
          <a:xfrm>
            <a:off x="3182964" y="110771"/>
            <a:ext cx="5826071" cy="797248"/>
          </a:xfrm>
        </p:spPr>
        <p:txBody>
          <a:bodyPr/>
          <a:lstStyle/>
          <a:p>
            <a:r>
              <a:rPr lang="en-US" dirty="0"/>
              <a:t>Delaware County Events</a:t>
            </a:r>
          </a:p>
        </p:txBody>
      </p:sp>
      <p:sp>
        <p:nvSpPr>
          <p:cNvPr id="4" name="TextBox 3">
            <a:extLst>
              <a:ext uri="{FF2B5EF4-FFF2-40B4-BE49-F238E27FC236}">
                <a16:creationId xmlns:a16="http://schemas.microsoft.com/office/drawing/2014/main" id="{B3B87C90-400D-40D4-AC62-9D0E438CD793}"/>
              </a:ext>
            </a:extLst>
          </p:cNvPr>
          <p:cNvSpPr txBox="1"/>
          <p:nvPr/>
        </p:nvSpPr>
        <p:spPr>
          <a:xfrm>
            <a:off x="350463" y="847669"/>
            <a:ext cx="11102788" cy="2862322"/>
          </a:xfrm>
          <a:prstGeom prst="rect">
            <a:avLst/>
          </a:prstGeom>
          <a:noFill/>
        </p:spPr>
        <p:txBody>
          <a:bodyPr wrap="square" rtlCol="0">
            <a:spAutoFit/>
          </a:bodyPr>
          <a:lstStyle/>
          <a:p>
            <a:pPr lvl="0" algn="ctr"/>
            <a:r>
              <a:rPr lang="en-US" sz="2000" b="1" dirty="0">
                <a:solidFill>
                  <a:prstClr val="black"/>
                </a:solidFill>
              </a:rPr>
              <a:t>Delaware Wildlife Area Public Shooting</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lgn="ctr"/>
            <a:endParaRPr lang="en-US" sz="2000" dirty="0">
              <a:solidFill>
                <a:prstClr val="black"/>
              </a:solidFill>
            </a:endParaRPr>
          </a:p>
          <a:p>
            <a:pPr lvl="0" algn="ctr"/>
            <a:r>
              <a:rPr lang="en-US" sz="2000" dirty="0">
                <a:solidFill>
                  <a:prstClr val="black"/>
                </a:solidFill>
              </a:rPr>
              <a:t>We have law enforcement and non-commissioned staff present and will be offering fishing and archery at our range.</a:t>
            </a:r>
          </a:p>
          <a:p>
            <a:pPr lvl="0" algn="ctr"/>
            <a:endParaRPr lang="en-US" sz="2000" dirty="0">
              <a:solidFill>
                <a:prstClr val="black"/>
              </a:solidFill>
            </a:endParaRPr>
          </a:p>
          <a:p>
            <a:pPr lvl="0" algn="ctr"/>
            <a:r>
              <a:rPr lang="en-US" sz="2000" dirty="0">
                <a:solidFill>
                  <a:prstClr val="black"/>
                </a:solidFill>
              </a:rPr>
              <a:t>Offer single-day parking use to view the eclipse. No overnight accommodations</a:t>
            </a:r>
          </a:p>
          <a:p>
            <a:pPr lvl="0" algn="ct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lgn="ctr"/>
            <a:r>
              <a:rPr lang="en-US" sz="2000" dirty="0">
                <a:solidFill>
                  <a:prstClr val="black"/>
                </a:solidFill>
                <a:latin typeface="Calibri" panose="020F0502020204030204"/>
              </a:rPr>
              <a:t>The event is from 10 am to 5 pm</a:t>
            </a:r>
            <a:endParaRPr kumimoji="0" lang="en-US" sz="200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lgn="ctr"/>
            <a:r>
              <a:rPr lang="en-US" sz="2000" dirty="0">
                <a:solidFill>
                  <a:prstClr val="black"/>
                </a:solidFill>
                <a:latin typeface="Calibri" panose="020F0502020204030204"/>
              </a:rPr>
              <a:t>Expecting less than 500 people, 246 parking spaces</a:t>
            </a:r>
            <a:endParaRPr kumimoji="0" lang="en-US" sz="2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5301599D-E0F2-42DE-89BF-7430989F2EEC}"/>
              </a:ext>
            </a:extLst>
          </p:cNvPr>
          <p:cNvPicPr>
            <a:picLocks noChangeAspect="1"/>
          </p:cNvPicPr>
          <p:nvPr/>
        </p:nvPicPr>
        <p:blipFill>
          <a:blip r:embed="rId3"/>
          <a:stretch>
            <a:fillRect/>
          </a:stretch>
        </p:blipFill>
        <p:spPr>
          <a:xfrm>
            <a:off x="2874275" y="3755993"/>
            <a:ext cx="6443449" cy="2991236"/>
          </a:xfrm>
          <a:prstGeom prst="rect">
            <a:avLst/>
          </a:prstGeom>
        </p:spPr>
      </p:pic>
    </p:spTree>
    <p:extLst>
      <p:ext uri="{BB962C8B-B14F-4D97-AF65-F5344CB8AC3E}">
        <p14:creationId xmlns:p14="http://schemas.microsoft.com/office/powerpoint/2010/main" val="2788937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FEBD922-CF7D-49EA-A3AC-AE8594894B24}"/>
              </a:ext>
            </a:extLst>
          </p:cNvPr>
          <p:cNvGraphicFramePr>
            <a:graphicFrameLocks noGrp="1"/>
          </p:cNvGraphicFramePr>
          <p:nvPr>
            <p:extLst/>
          </p:nvPr>
        </p:nvGraphicFramePr>
        <p:xfrm>
          <a:off x="1066799" y="665018"/>
          <a:ext cx="10058401" cy="5237012"/>
        </p:xfrm>
        <a:graphic>
          <a:graphicData uri="http://schemas.openxmlformats.org/drawingml/2006/table">
            <a:tbl>
              <a:tblPr/>
              <a:tblGrid>
                <a:gridCol w="3131328">
                  <a:extLst>
                    <a:ext uri="{9D8B030D-6E8A-4147-A177-3AD203B41FA5}">
                      <a16:colId xmlns:a16="http://schemas.microsoft.com/office/drawing/2014/main" val="3043746046"/>
                    </a:ext>
                  </a:extLst>
                </a:gridCol>
                <a:gridCol w="1263056">
                  <a:extLst>
                    <a:ext uri="{9D8B030D-6E8A-4147-A177-3AD203B41FA5}">
                      <a16:colId xmlns:a16="http://schemas.microsoft.com/office/drawing/2014/main" val="3641697876"/>
                    </a:ext>
                  </a:extLst>
                </a:gridCol>
                <a:gridCol w="1263056">
                  <a:extLst>
                    <a:ext uri="{9D8B030D-6E8A-4147-A177-3AD203B41FA5}">
                      <a16:colId xmlns:a16="http://schemas.microsoft.com/office/drawing/2014/main" val="3583072909"/>
                    </a:ext>
                  </a:extLst>
                </a:gridCol>
                <a:gridCol w="1874849">
                  <a:extLst>
                    <a:ext uri="{9D8B030D-6E8A-4147-A177-3AD203B41FA5}">
                      <a16:colId xmlns:a16="http://schemas.microsoft.com/office/drawing/2014/main" val="3494892638"/>
                    </a:ext>
                  </a:extLst>
                </a:gridCol>
                <a:gridCol w="1263056">
                  <a:extLst>
                    <a:ext uri="{9D8B030D-6E8A-4147-A177-3AD203B41FA5}">
                      <a16:colId xmlns:a16="http://schemas.microsoft.com/office/drawing/2014/main" val="3758859703"/>
                    </a:ext>
                  </a:extLst>
                </a:gridCol>
                <a:gridCol w="1263056">
                  <a:extLst>
                    <a:ext uri="{9D8B030D-6E8A-4147-A177-3AD203B41FA5}">
                      <a16:colId xmlns:a16="http://schemas.microsoft.com/office/drawing/2014/main" val="3373921325"/>
                    </a:ext>
                  </a:extLst>
                </a:gridCol>
              </a:tblGrid>
              <a:tr h="496399">
                <a:tc gridSpan="6">
                  <a:txBody>
                    <a:bodyPr/>
                    <a:lstStyle/>
                    <a:p>
                      <a:pPr algn="ctr" fontAlgn="b"/>
                      <a:r>
                        <a:rPr lang="en-US" sz="2000" b="1" i="0" u="none" strike="noStrike" dirty="0">
                          <a:solidFill>
                            <a:srgbClr val="000000"/>
                          </a:solidFill>
                          <a:effectLst/>
                          <a:latin typeface="Bahnschrift" panose="020B0502040204020203" pitchFamily="34" charset="0"/>
                        </a:rPr>
                        <a:t>Solar Eclipse Time Table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65068145"/>
                  </a:ext>
                </a:extLst>
              </a:tr>
              <a:tr h="1265820">
                <a:tc>
                  <a:txBody>
                    <a:bodyPr/>
                    <a:lstStyle/>
                    <a:p>
                      <a:pPr algn="ctr" fontAlgn="ctr"/>
                      <a:r>
                        <a:rPr lang="en-US" sz="2000" b="0" i="0" u="none" strike="noStrike" dirty="0">
                          <a:solidFill>
                            <a:srgbClr val="000000"/>
                          </a:solidFill>
                          <a:effectLst/>
                          <a:latin typeface="Bahnschrift" panose="020B0502040204020203" pitchFamily="34" charset="0"/>
                        </a:rPr>
                        <a:t>City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sz="2000" b="0" i="0" u="none" strike="noStrike" dirty="0">
                          <a:solidFill>
                            <a:srgbClr val="000000"/>
                          </a:solidFill>
                          <a:effectLst/>
                          <a:latin typeface="Bahnschrift" panose="020B0502040204020203" pitchFamily="34" charset="0"/>
                        </a:rPr>
                        <a:t>Lat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sz="2000" b="0" i="0" u="none" strike="noStrike" dirty="0">
                          <a:solidFill>
                            <a:srgbClr val="000000"/>
                          </a:solidFill>
                          <a:effectLst/>
                          <a:latin typeface="Bahnschrift" panose="020B0502040204020203" pitchFamily="34" charset="0"/>
                        </a:rPr>
                        <a:t>Long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sz="2000" b="0" i="0" u="none" strike="noStrike" dirty="0">
                          <a:solidFill>
                            <a:srgbClr val="000000"/>
                          </a:solidFill>
                          <a:effectLst/>
                          <a:latin typeface="Bahnschrift" panose="020B0502040204020203" pitchFamily="34" charset="0"/>
                        </a:rPr>
                        <a:t>Partial Eclipse Beginning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sz="2000" b="0" i="0" u="none" strike="noStrike" dirty="0">
                          <a:solidFill>
                            <a:srgbClr val="000000"/>
                          </a:solidFill>
                          <a:effectLst/>
                          <a:latin typeface="Bahnschrift" panose="020B0502040204020203" pitchFamily="34" charset="0"/>
                        </a:rPr>
                        <a:t>Totality Begins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sz="2000" b="0" i="0" u="none" strike="noStrike" dirty="0">
                          <a:solidFill>
                            <a:srgbClr val="000000"/>
                          </a:solidFill>
                          <a:effectLst/>
                          <a:latin typeface="Bahnschrift" panose="020B0502040204020203" pitchFamily="34" charset="0"/>
                        </a:rPr>
                        <a:t>Duration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50229150"/>
                  </a:ext>
                </a:extLst>
              </a:tr>
              <a:tr h="496399">
                <a:tc>
                  <a:txBody>
                    <a:bodyPr/>
                    <a:lstStyle/>
                    <a:p>
                      <a:pPr algn="l" fontAlgn="b"/>
                      <a:r>
                        <a:rPr lang="en-US" sz="2000" b="0" i="0" u="none" strike="noStrike">
                          <a:solidFill>
                            <a:srgbClr val="000000"/>
                          </a:solidFill>
                          <a:effectLst/>
                          <a:latin typeface="Bahnschrift" panose="020B0502040204020203" pitchFamily="34" charset="0"/>
                        </a:rPr>
                        <a:t>Ashley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2000" b="0" i="0" u="none" strike="noStrike">
                          <a:solidFill>
                            <a:srgbClr val="000000"/>
                          </a:solidFill>
                          <a:effectLst/>
                          <a:latin typeface="Bahnschrift" panose="020B0502040204020203" pitchFamily="34" charset="0"/>
                        </a:rPr>
                        <a:t>40.40895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2000" b="0" i="0" u="none" strike="noStrike">
                          <a:solidFill>
                            <a:srgbClr val="000000"/>
                          </a:solidFill>
                          <a:effectLst/>
                          <a:latin typeface="Bahnschrift" panose="020B0502040204020203" pitchFamily="34" charset="0"/>
                        </a:rPr>
                        <a:t>82.95546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2000" b="0" i="0" u="none" strike="noStrike" dirty="0">
                          <a:solidFill>
                            <a:srgbClr val="000000"/>
                          </a:solidFill>
                          <a:effectLst/>
                          <a:latin typeface="Bahnschrift" panose="020B0502040204020203" pitchFamily="34" charset="0"/>
                        </a:rPr>
                        <a:t>13:56:13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2000" b="0" i="0" u="none" strike="noStrike" dirty="0">
                          <a:solidFill>
                            <a:srgbClr val="000000"/>
                          </a:solidFill>
                          <a:effectLst/>
                          <a:latin typeface="Bahnschrift" panose="020B0502040204020203" pitchFamily="34" charset="0"/>
                        </a:rPr>
                        <a:t>15:11:43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2000" b="0" i="0" u="none" strike="noStrike" dirty="0">
                          <a:solidFill>
                            <a:srgbClr val="000000"/>
                          </a:solidFill>
                          <a:effectLst/>
                          <a:latin typeface="Bahnschrift" panose="020B0502040204020203" pitchFamily="34" charset="0"/>
                        </a:rPr>
                        <a:t>2m 49.7s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655227524"/>
                  </a:ext>
                </a:extLst>
              </a:tr>
              <a:tr h="496399">
                <a:tc>
                  <a:txBody>
                    <a:bodyPr/>
                    <a:lstStyle/>
                    <a:p>
                      <a:pPr algn="l" fontAlgn="b"/>
                      <a:r>
                        <a:rPr lang="en-US" sz="2000" b="0" i="0" u="none" strike="noStrike">
                          <a:solidFill>
                            <a:srgbClr val="000000"/>
                          </a:solidFill>
                          <a:effectLst/>
                          <a:latin typeface="Bahnschrift" panose="020B0502040204020203" pitchFamily="34" charset="0"/>
                        </a:rPr>
                        <a:t>Delaware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2000" b="0" i="0" u="none" strike="noStrike">
                          <a:solidFill>
                            <a:srgbClr val="000000"/>
                          </a:solidFill>
                          <a:effectLst/>
                          <a:latin typeface="Bahnschrift" panose="020B0502040204020203" pitchFamily="34" charset="0"/>
                        </a:rPr>
                        <a:t>40.29867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2000" b="0" i="0" u="none" strike="noStrike">
                          <a:solidFill>
                            <a:srgbClr val="000000"/>
                          </a:solidFill>
                          <a:effectLst/>
                          <a:latin typeface="Bahnschrift" panose="020B0502040204020203" pitchFamily="34" charset="0"/>
                        </a:rPr>
                        <a:t>83.06797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2000" b="0" i="0" u="none" strike="noStrike">
                          <a:solidFill>
                            <a:srgbClr val="000000"/>
                          </a:solidFill>
                          <a:effectLst/>
                          <a:latin typeface="Bahnschrift" panose="020B0502040204020203" pitchFamily="34" charset="0"/>
                        </a:rPr>
                        <a:t>13:55:54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2000" b="0" i="0" u="none" strike="noStrike" dirty="0">
                          <a:solidFill>
                            <a:srgbClr val="000000"/>
                          </a:solidFill>
                          <a:effectLst/>
                          <a:latin typeface="Bahnschrift" panose="020B0502040204020203" pitchFamily="34" charset="0"/>
                        </a:rPr>
                        <a:t>15:11:36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2000" b="0" i="0" u="none" strike="noStrike" dirty="0">
                          <a:solidFill>
                            <a:srgbClr val="000000"/>
                          </a:solidFill>
                          <a:effectLst/>
                          <a:latin typeface="Bahnschrift" panose="020B0502040204020203" pitchFamily="34" charset="0"/>
                        </a:rPr>
                        <a:t>2m 35.5s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00040294"/>
                  </a:ext>
                </a:extLst>
              </a:tr>
              <a:tr h="496399">
                <a:tc>
                  <a:txBody>
                    <a:bodyPr/>
                    <a:lstStyle/>
                    <a:p>
                      <a:pPr algn="l" fontAlgn="b"/>
                      <a:r>
                        <a:rPr lang="en-US" sz="2000" b="0" i="0" u="none" strike="noStrike">
                          <a:solidFill>
                            <a:srgbClr val="000000"/>
                          </a:solidFill>
                          <a:effectLst/>
                          <a:latin typeface="Bahnschrift" panose="020B0502040204020203" pitchFamily="34" charset="0"/>
                        </a:rPr>
                        <a:t>Galena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2000" b="0" i="0" u="none" strike="noStrike">
                          <a:solidFill>
                            <a:srgbClr val="000000"/>
                          </a:solidFill>
                          <a:effectLst/>
                          <a:latin typeface="Bahnschrift" panose="020B0502040204020203" pitchFamily="34" charset="0"/>
                        </a:rPr>
                        <a:t>40.21506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2000" b="0" i="0" u="none" strike="noStrike">
                          <a:solidFill>
                            <a:srgbClr val="000000"/>
                          </a:solidFill>
                          <a:effectLst/>
                          <a:latin typeface="Bahnschrift" panose="020B0502040204020203" pitchFamily="34" charset="0"/>
                        </a:rPr>
                        <a:t>82.8799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2000" b="0" i="0" u="none" strike="noStrike">
                          <a:solidFill>
                            <a:srgbClr val="000000"/>
                          </a:solidFill>
                          <a:effectLst/>
                          <a:latin typeface="Bahnschrift" panose="020B0502040204020203" pitchFamily="34" charset="0"/>
                        </a:rPr>
                        <a:t>13:56:06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2000" b="0" i="0" u="none" strike="noStrike" dirty="0">
                          <a:solidFill>
                            <a:srgbClr val="000000"/>
                          </a:solidFill>
                          <a:effectLst/>
                          <a:latin typeface="Bahnschrift" panose="020B0502040204020203" pitchFamily="34" charset="0"/>
                        </a:rPr>
                        <a:t>15:12:24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2000" b="0" i="0" u="none" strike="noStrike" dirty="0">
                          <a:solidFill>
                            <a:srgbClr val="000000"/>
                          </a:solidFill>
                          <a:effectLst/>
                          <a:latin typeface="Bahnschrift" panose="020B0502040204020203" pitchFamily="34" charset="0"/>
                        </a:rPr>
                        <a:t>1m 24.1s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49160643"/>
                  </a:ext>
                </a:extLst>
              </a:tr>
              <a:tr h="496399">
                <a:tc>
                  <a:txBody>
                    <a:bodyPr/>
                    <a:lstStyle/>
                    <a:p>
                      <a:pPr algn="l" fontAlgn="b"/>
                      <a:r>
                        <a:rPr lang="en-US" sz="2000" b="0" i="0" u="none" strike="noStrike">
                          <a:solidFill>
                            <a:srgbClr val="000000"/>
                          </a:solidFill>
                          <a:effectLst/>
                          <a:latin typeface="Bahnschrift" panose="020B0502040204020203" pitchFamily="34" charset="0"/>
                        </a:rPr>
                        <a:t>Ostrander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2000" b="0" i="0" u="none" strike="noStrike">
                          <a:solidFill>
                            <a:srgbClr val="000000"/>
                          </a:solidFill>
                          <a:effectLst/>
                          <a:latin typeface="Bahnschrift" panose="020B0502040204020203" pitchFamily="34" charset="0"/>
                        </a:rPr>
                        <a:t>40.26617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2000" b="0" i="0" u="none" strike="noStrike">
                          <a:solidFill>
                            <a:srgbClr val="000000"/>
                          </a:solidFill>
                          <a:effectLst/>
                          <a:latin typeface="Bahnschrift" panose="020B0502040204020203" pitchFamily="34" charset="0"/>
                        </a:rPr>
                        <a:t>83.21269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2000" b="0" i="0" u="none" strike="noStrike" dirty="0">
                          <a:solidFill>
                            <a:srgbClr val="000000"/>
                          </a:solidFill>
                          <a:effectLst/>
                          <a:latin typeface="Bahnschrift" panose="020B0502040204020203" pitchFamily="34" charset="0"/>
                        </a:rPr>
                        <a:t>13:55:39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2000" b="0" i="0" u="none" strike="noStrike">
                          <a:solidFill>
                            <a:srgbClr val="000000"/>
                          </a:solidFill>
                          <a:effectLst/>
                          <a:latin typeface="Bahnschrift" panose="020B0502040204020203" pitchFamily="34" charset="0"/>
                        </a:rPr>
                        <a:t>15:11:17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2000" b="0" i="0" u="none" strike="noStrike" dirty="0">
                          <a:solidFill>
                            <a:srgbClr val="000000"/>
                          </a:solidFill>
                          <a:effectLst/>
                          <a:latin typeface="Bahnschrift" panose="020B0502040204020203" pitchFamily="34" charset="0"/>
                        </a:rPr>
                        <a:t>2m 45.7s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98024171"/>
                  </a:ext>
                </a:extLst>
              </a:tr>
              <a:tr h="496399">
                <a:tc>
                  <a:txBody>
                    <a:bodyPr/>
                    <a:lstStyle/>
                    <a:p>
                      <a:pPr algn="l" fontAlgn="b"/>
                      <a:r>
                        <a:rPr lang="en-US" sz="2000" b="0" i="0" u="none" strike="noStrike">
                          <a:solidFill>
                            <a:srgbClr val="000000"/>
                          </a:solidFill>
                          <a:effectLst/>
                          <a:latin typeface="Bahnschrift" panose="020B0502040204020203" pitchFamily="34" charset="0"/>
                        </a:rPr>
                        <a:t>Powell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2000" b="0" i="0" u="none" strike="noStrike">
                          <a:solidFill>
                            <a:srgbClr val="000000"/>
                          </a:solidFill>
                          <a:effectLst/>
                          <a:latin typeface="Bahnschrift" panose="020B0502040204020203" pitchFamily="34" charset="0"/>
                        </a:rPr>
                        <a:t>40.15784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2000" b="0" i="0" u="none" strike="noStrike">
                          <a:solidFill>
                            <a:srgbClr val="000000"/>
                          </a:solidFill>
                          <a:effectLst/>
                          <a:latin typeface="Bahnschrift" panose="020B0502040204020203" pitchFamily="34" charset="0"/>
                        </a:rPr>
                        <a:t>83.07519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2000" b="0" i="0" u="none" strike="noStrike">
                          <a:solidFill>
                            <a:srgbClr val="000000"/>
                          </a:solidFill>
                          <a:effectLst/>
                          <a:latin typeface="Bahnschrift" panose="020B0502040204020203" pitchFamily="34" charset="0"/>
                        </a:rPr>
                        <a:t>13:55:44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2000" b="0" i="0" u="none" strike="noStrike">
                          <a:solidFill>
                            <a:srgbClr val="000000"/>
                          </a:solidFill>
                          <a:effectLst/>
                          <a:latin typeface="Bahnschrift" panose="020B0502040204020203" pitchFamily="34" charset="0"/>
                        </a:rPr>
                        <a:t>15:11:54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2000" b="0" i="0" u="none" strike="noStrike" dirty="0">
                          <a:solidFill>
                            <a:srgbClr val="000000"/>
                          </a:solidFill>
                          <a:effectLst/>
                          <a:latin typeface="Bahnschrift" panose="020B0502040204020203" pitchFamily="34" charset="0"/>
                        </a:rPr>
                        <a:t>1m 45.3s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47567132"/>
                  </a:ext>
                </a:extLst>
              </a:tr>
              <a:tr h="496399">
                <a:tc>
                  <a:txBody>
                    <a:bodyPr/>
                    <a:lstStyle/>
                    <a:p>
                      <a:pPr algn="l" fontAlgn="b"/>
                      <a:r>
                        <a:rPr lang="en-US" sz="2000" b="0" i="0" u="none" strike="noStrike">
                          <a:solidFill>
                            <a:srgbClr val="000000"/>
                          </a:solidFill>
                          <a:effectLst/>
                          <a:latin typeface="Bahnschrift" panose="020B0502040204020203" pitchFamily="34" charset="0"/>
                        </a:rPr>
                        <a:t>Shawnee Hills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2000" b="0" i="0" u="none" strike="noStrike">
                          <a:solidFill>
                            <a:srgbClr val="000000"/>
                          </a:solidFill>
                          <a:effectLst/>
                          <a:latin typeface="Bahnschrift" panose="020B0502040204020203" pitchFamily="34" charset="0"/>
                        </a:rPr>
                        <a:t>40.15784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2000" b="0" i="0" u="none" strike="noStrike">
                          <a:solidFill>
                            <a:srgbClr val="000000"/>
                          </a:solidFill>
                          <a:effectLst/>
                          <a:latin typeface="Bahnschrift" panose="020B0502040204020203" pitchFamily="34" charset="0"/>
                        </a:rPr>
                        <a:t>83.13408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2000" b="0" i="0" u="none" strike="noStrike">
                          <a:solidFill>
                            <a:srgbClr val="000000"/>
                          </a:solidFill>
                          <a:effectLst/>
                          <a:latin typeface="Bahnschrift" panose="020B0502040204020203" pitchFamily="34" charset="0"/>
                        </a:rPr>
                        <a:t>13:55:38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2000" b="0" i="0" u="none" strike="noStrike">
                          <a:solidFill>
                            <a:srgbClr val="000000"/>
                          </a:solidFill>
                          <a:effectLst/>
                          <a:latin typeface="Bahnschrift" panose="020B0502040204020203" pitchFamily="34" charset="0"/>
                        </a:rPr>
                        <a:t>15:11:42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2000" b="0" i="0" u="none" strike="noStrike" dirty="0">
                          <a:solidFill>
                            <a:srgbClr val="000000"/>
                          </a:solidFill>
                          <a:effectLst/>
                          <a:latin typeface="Bahnschrift" panose="020B0502040204020203" pitchFamily="34" charset="0"/>
                        </a:rPr>
                        <a:t>1m 58.5s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93812273"/>
                  </a:ext>
                </a:extLst>
              </a:tr>
              <a:tr h="496399">
                <a:tc>
                  <a:txBody>
                    <a:bodyPr/>
                    <a:lstStyle/>
                    <a:p>
                      <a:pPr algn="l" fontAlgn="b"/>
                      <a:r>
                        <a:rPr lang="en-US" sz="2000" b="0" i="0" u="none" strike="noStrike">
                          <a:solidFill>
                            <a:srgbClr val="000000"/>
                          </a:solidFill>
                          <a:effectLst/>
                          <a:latin typeface="Bahnschrift" panose="020B0502040204020203" pitchFamily="34" charset="0"/>
                        </a:rPr>
                        <a:t>Sunbury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2000" b="0" i="0" u="none" strike="noStrike">
                          <a:solidFill>
                            <a:srgbClr val="000000"/>
                          </a:solidFill>
                          <a:effectLst/>
                          <a:latin typeface="Bahnschrift" panose="020B0502040204020203" pitchFamily="34" charset="0"/>
                        </a:rPr>
                        <a:t>40.2426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2000" b="0" i="0" u="none" strike="noStrike">
                          <a:solidFill>
                            <a:srgbClr val="000000"/>
                          </a:solidFill>
                          <a:effectLst/>
                          <a:latin typeface="Bahnschrift" panose="020B0502040204020203" pitchFamily="34" charset="0"/>
                        </a:rPr>
                        <a:t>82.8591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2000" b="0" i="0" u="none" strike="noStrike">
                          <a:solidFill>
                            <a:srgbClr val="000000"/>
                          </a:solidFill>
                          <a:effectLst/>
                          <a:latin typeface="Bahnschrift" panose="020B0502040204020203" pitchFamily="34" charset="0"/>
                        </a:rPr>
                        <a:t>13:56:10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2000" b="0" i="0" u="none" strike="noStrike">
                          <a:solidFill>
                            <a:srgbClr val="000000"/>
                          </a:solidFill>
                          <a:effectLst/>
                          <a:latin typeface="Bahnschrift" panose="020B0502040204020203" pitchFamily="34" charset="0"/>
                        </a:rPr>
                        <a:t>15:12:22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2000" b="0" i="0" u="none" strike="noStrike" dirty="0">
                          <a:solidFill>
                            <a:srgbClr val="000000"/>
                          </a:solidFill>
                          <a:effectLst/>
                          <a:latin typeface="Bahnschrift" panose="020B0502040204020203" pitchFamily="34" charset="0"/>
                        </a:rPr>
                        <a:t>1m 34.6s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680355903"/>
                  </a:ext>
                </a:extLst>
              </a:tr>
            </a:tbl>
          </a:graphicData>
        </a:graphic>
      </p:graphicFrame>
    </p:spTree>
    <p:extLst>
      <p:ext uri="{BB962C8B-B14F-4D97-AF65-F5344CB8AC3E}">
        <p14:creationId xmlns:p14="http://schemas.microsoft.com/office/powerpoint/2010/main" val="9697690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E6510-D3F0-4B0F-B6A4-DD23A4D5CAA2}"/>
              </a:ext>
            </a:extLst>
          </p:cNvPr>
          <p:cNvSpPr>
            <a:spLocks noGrp="1"/>
          </p:cNvSpPr>
          <p:nvPr>
            <p:ph type="title"/>
          </p:nvPr>
        </p:nvSpPr>
        <p:spPr>
          <a:xfrm>
            <a:off x="3182964" y="272136"/>
            <a:ext cx="5826071" cy="797248"/>
          </a:xfrm>
        </p:spPr>
        <p:txBody>
          <a:bodyPr/>
          <a:lstStyle/>
          <a:p>
            <a:r>
              <a:rPr lang="en-US" dirty="0"/>
              <a:t>Delaware County Events</a:t>
            </a:r>
          </a:p>
        </p:txBody>
      </p:sp>
      <p:pic>
        <p:nvPicPr>
          <p:cNvPr id="5" name="Picture 4">
            <a:extLst>
              <a:ext uri="{FF2B5EF4-FFF2-40B4-BE49-F238E27FC236}">
                <a16:creationId xmlns:a16="http://schemas.microsoft.com/office/drawing/2014/main" id="{DAD09EF5-1849-4F7D-B7C4-F2B749034EBE}"/>
              </a:ext>
            </a:extLst>
          </p:cNvPr>
          <p:cNvPicPr>
            <a:picLocks noChangeAspect="1"/>
          </p:cNvPicPr>
          <p:nvPr/>
        </p:nvPicPr>
        <p:blipFill>
          <a:blip r:embed="rId3"/>
          <a:stretch>
            <a:fillRect/>
          </a:stretch>
        </p:blipFill>
        <p:spPr>
          <a:xfrm>
            <a:off x="6976541" y="1082831"/>
            <a:ext cx="4064988" cy="5580529"/>
          </a:xfrm>
          <a:prstGeom prst="rect">
            <a:avLst/>
          </a:prstGeom>
        </p:spPr>
      </p:pic>
      <p:sp>
        <p:nvSpPr>
          <p:cNvPr id="6" name="TextBox 5">
            <a:extLst>
              <a:ext uri="{FF2B5EF4-FFF2-40B4-BE49-F238E27FC236}">
                <a16:creationId xmlns:a16="http://schemas.microsoft.com/office/drawing/2014/main" id="{45BE0423-1DE3-435A-B214-9C8A5F719036}"/>
              </a:ext>
            </a:extLst>
          </p:cNvPr>
          <p:cNvSpPr txBox="1"/>
          <p:nvPr/>
        </p:nvSpPr>
        <p:spPr>
          <a:xfrm>
            <a:off x="894837" y="1767006"/>
            <a:ext cx="4576253" cy="3323987"/>
          </a:xfrm>
          <a:prstGeom prst="rect">
            <a:avLst/>
          </a:prstGeom>
          <a:noFill/>
        </p:spPr>
        <p:txBody>
          <a:bodyPr wrap="none" rtlCol="0">
            <a:spAutoFit/>
          </a:bodyPr>
          <a:lstStyle/>
          <a:p>
            <a:pPr algn="ctr"/>
            <a:r>
              <a:rPr lang="en-US" sz="2400" b="1" dirty="0"/>
              <a:t>Total Eclipse of the Park</a:t>
            </a:r>
          </a:p>
          <a:p>
            <a:pPr algn="ctr"/>
            <a:endParaRPr lang="en-US" sz="2400" dirty="0"/>
          </a:p>
          <a:p>
            <a:pPr algn="ctr"/>
            <a:r>
              <a:rPr lang="en-US" sz="2400" dirty="0"/>
              <a:t>At Freedom Park in Sunbury, OH</a:t>
            </a:r>
            <a:br>
              <a:rPr lang="en-US" sz="2400" dirty="0"/>
            </a:br>
            <a:r>
              <a:rPr lang="en-US" sz="2400" dirty="0"/>
              <a:t>830 State Route 61 N</a:t>
            </a:r>
          </a:p>
          <a:p>
            <a:pPr algn="ctr"/>
            <a:endParaRPr lang="en-US" sz="2400" dirty="0"/>
          </a:p>
          <a:p>
            <a:pPr marL="342900" indent="-342900">
              <a:buFont typeface="Arial" panose="020B0604020202020204" pitchFamily="34" charset="0"/>
              <a:buChar char="•"/>
            </a:pPr>
            <a:r>
              <a:rPr lang="en-US" sz="2400" dirty="0"/>
              <a:t>Handing out eclipse glasses</a:t>
            </a:r>
          </a:p>
          <a:p>
            <a:pPr marL="342900" indent="-342900">
              <a:buFont typeface="Arial" panose="020B0604020202020204" pitchFamily="34" charset="0"/>
              <a:buChar char="•"/>
            </a:pPr>
            <a:r>
              <a:rPr lang="en-US" sz="2400" dirty="0"/>
              <a:t>Event scheduled to start at noon</a:t>
            </a:r>
          </a:p>
          <a:p>
            <a:pPr marL="342900" indent="-342900">
              <a:buFont typeface="Arial" panose="020B0604020202020204" pitchFamily="34" charset="0"/>
              <a:buChar char="•"/>
            </a:pPr>
            <a:r>
              <a:rPr lang="en-US" sz="2400" dirty="0"/>
              <a:t>Some children’s activities</a:t>
            </a:r>
          </a:p>
          <a:p>
            <a:endParaRPr lang="en-US" dirty="0"/>
          </a:p>
        </p:txBody>
      </p:sp>
    </p:spTree>
    <p:extLst>
      <p:ext uri="{BB962C8B-B14F-4D97-AF65-F5344CB8AC3E}">
        <p14:creationId xmlns:p14="http://schemas.microsoft.com/office/powerpoint/2010/main" val="2992357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E6510-D3F0-4B0F-B6A4-DD23A4D5CAA2}"/>
              </a:ext>
            </a:extLst>
          </p:cNvPr>
          <p:cNvSpPr>
            <a:spLocks noGrp="1"/>
          </p:cNvSpPr>
          <p:nvPr>
            <p:ph type="title"/>
          </p:nvPr>
        </p:nvSpPr>
        <p:spPr>
          <a:xfrm>
            <a:off x="3182964" y="272136"/>
            <a:ext cx="5826071" cy="797248"/>
          </a:xfrm>
        </p:spPr>
        <p:txBody>
          <a:bodyPr/>
          <a:lstStyle/>
          <a:p>
            <a:r>
              <a:rPr lang="en-US" dirty="0"/>
              <a:t>Delaware County Events</a:t>
            </a:r>
          </a:p>
        </p:txBody>
      </p:sp>
      <p:sp>
        <p:nvSpPr>
          <p:cNvPr id="4" name="TextBox 3">
            <a:extLst>
              <a:ext uri="{FF2B5EF4-FFF2-40B4-BE49-F238E27FC236}">
                <a16:creationId xmlns:a16="http://schemas.microsoft.com/office/drawing/2014/main" id="{B3B87C90-400D-40D4-AC62-9D0E438CD793}"/>
              </a:ext>
            </a:extLst>
          </p:cNvPr>
          <p:cNvSpPr txBox="1"/>
          <p:nvPr/>
        </p:nvSpPr>
        <p:spPr>
          <a:xfrm>
            <a:off x="7368988" y="2613392"/>
            <a:ext cx="4168550" cy="1631216"/>
          </a:xfrm>
          <a:prstGeom prst="rect">
            <a:avLst/>
          </a:prstGeom>
          <a:noFill/>
        </p:spPr>
        <p:txBody>
          <a:bodyPr wrap="square" rtlCol="0">
            <a:spAutoFit/>
          </a:bodyPr>
          <a:lstStyle/>
          <a:p>
            <a:pPr lvl="0" algn="ctr"/>
            <a:r>
              <a:rPr lang="en-US" sz="2000" b="1" dirty="0">
                <a:solidFill>
                  <a:prstClr val="black"/>
                </a:solidFill>
              </a:rPr>
              <a:t>WELCOME TO THE WINERY AT PORTER CENTRAL</a:t>
            </a:r>
          </a:p>
          <a:p>
            <a:pPr lvl="0" algn="ctr"/>
            <a:r>
              <a:rPr lang="en-US" sz="2000" b="1" dirty="0">
                <a:solidFill>
                  <a:prstClr val="black"/>
                </a:solidFill>
              </a:rPr>
              <a:t>A MICRO WINERY &amp; CIDERY</a:t>
            </a:r>
          </a:p>
          <a:p>
            <a:pPr lvl="0" algn="ctr"/>
            <a:endParaRPr lang="en-US" sz="2000" b="1" dirty="0">
              <a:solidFill>
                <a:prstClr val="black"/>
              </a:solidFill>
            </a:endParaRPr>
          </a:p>
          <a:p>
            <a:pPr lvl="0" algn="ctr"/>
            <a:r>
              <a:rPr lang="en-US" sz="2000" dirty="0">
                <a:solidFill>
                  <a:prstClr val="black"/>
                </a:solidFill>
              </a:rPr>
              <a:t>More details coming soon</a:t>
            </a:r>
          </a:p>
        </p:txBody>
      </p:sp>
      <p:pic>
        <p:nvPicPr>
          <p:cNvPr id="5" name="Picture 4">
            <a:extLst>
              <a:ext uri="{FF2B5EF4-FFF2-40B4-BE49-F238E27FC236}">
                <a16:creationId xmlns:a16="http://schemas.microsoft.com/office/drawing/2014/main" id="{75D5448D-2E9C-416B-BF7C-BE6049752694}"/>
              </a:ext>
            </a:extLst>
          </p:cNvPr>
          <p:cNvPicPr>
            <a:picLocks noChangeAspect="1"/>
          </p:cNvPicPr>
          <p:nvPr/>
        </p:nvPicPr>
        <p:blipFill>
          <a:blip r:embed="rId3"/>
          <a:stretch>
            <a:fillRect/>
          </a:stretch>
        </p:blipFill>
        <p:spPr>
          <a:xfrm>
            <a:off x="266025" y="1335441"/>
            <a:ext cx="6698864" cy="4581265"/>
          </a:xfrm>
          <a:prstGeom prst="rect">
            <a:avLst/>
          </a:prstGeom>
        </p:spPr>
      </p:pic>
    </p:spTree>
    <p:extLst>
      <p:ext uri="{BB962C8B-B14F-4D97-AF65-F5344CB8AC3E}">
        <p14:creationId xmlns:p14="http://schemas.microsoft.com/office/powerpoint/2010/main" val="2624387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4064B-4E97-4049-8383-4309209E9E83}"/>
              </a:ext>
            </a:extLst>
          </p:cNvPr>
          <p:cNvSpPr>
            <a:spLocks noGrp="1"/>
          </p:cNvSpPr>
          <p:nvPr>
            <p:ph type="title"/>
          </p:nvPr>
        </p:nvSpPr>
        <p:spPr/>
        <p:txBody>
          <a:bodyPr/>
          <a:lstStyle/>
          <a:p>
            <a:pPr algn="ctr"/>
            <a:r>
              <a:rPr lang="en-US" dirty="0"/>
              <a:t>Delaware County Events</a:t>
            </a:r>
          </a:p>
        </p:txBody>
      </p:sp>
      <p:pic>
        <p:nvPicPr>
          <p:cNvPr id="3" name="Picture 2">
            <a:extLst>
              <a:ext uri="{FF2B5EF4-FFF2-40B4-BE49-F238E27FC236}">
                <a16:creationId xmlns:a16="http://schemas.microsoft.com/office/drawing/2014/main" id="{2F1B5BAE-1398-4FB8-BBB7-BA6A0C9F4547}"/>
              </a:ext>
            </a:extLst>
          </p:cNvPr>
          <p:cNvPicPr>
            <a:picLocks noChangeAspect="1"/>
          </p:cNvPicPr>
          <p:nvPr/>
        </p:nvPicPr>
        <p:blipFill>
          <a:blip r:embed="rId3"/>
          <a:stretch>
            <a:fillRect/>
          </a:stretch>
        </p:blipFill>
        <p:spPr>
          <a:xfrm>
            <a:off x="228483" y="1506070"/>
            <a:ext cx="6368344" cy="4247317"/>
          </a:xfrm>
          <a:prstGeom prst="rect">
            <a:avLst/>
          </a:prstGeom>
        </p:spPr>
      </p:pic>
      <p:sp>
        <p:nvSpPr>
          <p:cNvPr id="4" name="TextBox 3">
            <a:extLst>
              <a:ext uri="{FF2B5EF4-FFF2-40B4-BE49-F238E27FC236}">
                <a16:creationId xmlns:a16="http://schemas.microsoft.com/office/drawing/2014/main" id="{A7044D11-F977-41AC-B4AA-908AA4A40D02}"/>
              </a:ext>
            </a:extLst>
          </p:cNvPr>
          <p:cNvSpPr txBox="1"/>
          <p:nvPr/>
        </p:nvSpPr>
        <p:spPr>
          <a:xfrm>
            <a:off x="6750424" y="1506070"/>
            <a:ext cx="4998639" cy="4678204"/>
          </a:xfrm>
          <a:prstGeom prst="rect">
            <a:avLst/>
          </a:prstGeom>
          <a:noFill/>
        </p:spPr>
        <p:txBody>
          <a:bodyPr wrap="square" rtlCol="0">
            <a:spAutoFit/>
          </a:bodyPr>
          <a:lstStyle/>
          <a:p>
            <a:pPr algn="ctr"/>
            <a:r>
              <a:rPr lang="en-US" sz="2000" b="1" dirty="0"/>
              <a:t>Total Eclipse of the Moth</a:t>
            </a:r>
          </a:p>
          <a:p>
            <a:pPr algn="ctr"/>
            <a:r>
              <a:rPr lang="en-US" sz="2000" dirty="0"/>
              <a:t>Nocterra Brewing Co</a:t>
            </a:r>
          </a:p>
          <a:p>
            <a:pPr algn="ctr"/>
            <a:r>
              <a:rPr lang="en-US" sz="2000" dirty="0"/>
              <a:t>11 am-?</a:t>
            </a:r>
          </a:p>
          <a:p>
            <a:pPr algn="ctr"/>
            <a:endParaRPr lang="en-US" sz="2000" dirty="0"/>
          </a:p>
          <a:p>
            <a:pPr algn="ctr"/>
            <a:r>
              <a:rPr lang="en-US" sz="2000" dirty="0"/>
              <a:t>~200 people have shown interest so far on SM</a:t>
            </a:r>
          </a:p>
          <a:p>
            <a:pPr algn="ctr"/>
            <a:endParaRPr lang="en-US" sz="2000" dirty="0"/>
          </a:p>
          <a:p>
            <a:pPr algn="ctr"/>
            <a:r>
              <a:rPr lang="en-US" sz="2000" dirty="0"/>
              <a:t>The planets have aligned for this once-in-a-lifetime event, The Total Eclipse of The Moth. We'll be opening the taproom early so that you and your family can claim your seat to watch this year's solar eclipse. This event is FREE and open to the public. We'll also have free eclipse viewing glasses while supplies last.</a:t>
            </a:r>
          </a:p>
          <a:p>
            <a:endParaRPr lang="en-US" dirty="0"/>
          </a:p>
        </p:txBody>
      </p:sp>
    </p:spTree>
    <p:extLst>
      <p:ext uri="{BB962C8B-B14F-4D97-AF65-F5344CB8AC3E}">
        <p14:creationId xmlns:p14="http://schemas.microsoft.com/office/powerpoint/2010/main" val="2933899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BC105-FD5D-4EB8-B7C7-15F270EDCAA6}"/>
              </a:ext>
            </a:extLst>
          </p:cNvPr>
          <p:cNvSpPr>
            <a:spLocks noGrp="1"/>
          </p:cNvSpPr>
          <p:nvPr>
            <p:ph type="title"/>
          </p:nvPr>
        </p:nvSpPr>
        <p:spPr>
          <a:xfrm>
            <a:off x="295835" y="-67798"/>
            <a:ext cx="7673788" cy="764428"/>
          </a:xfrm>
        </p:spPr>
        <p:txBody>
          <a:bodyPr>
            <a:normAutofit/>
          </a:bodyPr>
          <a:lstStyle/>
          <a:p>
            <a:r>
              <a:rPr lang="en-US" sz="3600" dirty="0"/>
              <a:t>Nearby Events to be aware of…….</a:t>
            </a:r>
          </a:p>
        </p:txBody>
      </p:sp>
      <p:graphicFrame>
        <p:nvGraphicFramePr>
          <p:cNvPr id="5" name="Table 4">
            <a:extLst>
              <a:ext uri="{FF2B5EF4-FFF2-40B4-BE49-F238E27FC236}">
                <a16:creationId xmlns:a16="http://schemas.microsoft.com/office/drawing/2014/main" id="{1509062E-E7AD-4F3D-8E6F-E7DF7A9DE3F9}"/>
              </a:ext>
            </a:extLst>
          </p:cNvPr>
          <p:cNvGraphicFramePr>
            <a:graphicFrameLocks noGrp="1"/>
          </p:cNvGraphicFramePr>
          <p:nvPr>
            <p:extLst>
              <p:ext uri="{D42A27DB-BD31-4B8C-83A1-F6EECF244321}">
                <p14:modId xmlns:p14="http://schemas.microsoft.com/office/powerpoint/2010/main" val="830328879"/>
              </p:ext>
            </p:extLst>
          </p:nvPr>
        </p:nvGraphicFramePr>
        <p:xfrm>
          <a:off x="121025" y="591671"/>
          <a:ext cx="11900648" cy="6156895"/>
        </p:xfrm>
        <a:graphic>
          <a:graphicData uri="http://schemas.openxmlformats.org/drawingml/2006/table">
            <a:tbl>
              <a:tblPr>
                <a:tableStyleId>{69CF1AB2-1976-4502-BF36-3FF5EA218861}</a:tableStyleId>
              </a:tblPr>
              <a:tblGrid>
                <a:gridCol w="2477664">
                  <a:extLst>
                    <a:ext uri="{9D8B030D-6E8A-4147-A177-3AD203B41FA5}">
                      <a16:colId xmlns:a16="http://schemas.microsoft.com/office/drawing/2014/main" val="3063405947"/>
                    </a:ext>
                  </a:extLst>
                </a:gridCol>
                <a:gridCol w="2172578">
                  <a:extLst>
                    <a:ext uri="{9D8B030D-6E8A-4147-A177-3AD203B41FA5}">
                      <a16:colId xmlns:a16="http://schemas.microsoft.com/office/drawing/2014/main" val="1326538947"/>
                    </a:ext>
                  </a:extLst>
                </a:gridCol>
                <a:gridCol w="637906">
                  <a:extLst>
                    <a:ext uri="{9D8B030D-6E8A-4147-A177-3AD203B41FA5}">
                      <a16:colId xmlns:a16="http://schemas.microsoft.com/office/drawing/2014/main" val="379152095"/>
                    </a:ext>
                  </a:extLst>
                </a:gridCol>
                <a:gridCol w="517721">
                  <a:extLst>
                    <a:ext uri="{9D8B030D-6E8A-4147-A177-3AD203B41FA5}">
                      <a16:colId xmlns:a16="http://schemas.microsoft.com/office/drawing/2014/main" val="1934940511"/>
                    </a:ext>
                  </a:extLst>
                </a:gridCol>
                <a:gridCol w="1118647">
                  <a:extLst>
                    <a:ext uri="{9D8B030D-6E8A-4147-A177-3AD203B41FA5}">
                      <a16:colId xmlns:a16="http://schemas.microsoft.com/office/drawing/2014/main" val="2459176371"/>
                    </a:ext>
                  </a:extLst>
                </a:gridCol>
                <a:gridCol w="2597850">
                  <a:extLst>
                    <a:ext uri="{9D8B030D-6E8A-4147-A177-3AD203B41FA5}">
                      <a16:colId xmlns:a16="http://schemas.microsoft.com/office/drawing/2014/main" val="3862919492"/>
                    </a:ext>
                  </a:extLst>
                </a:gridCol>
                <a:gridCol w="2378282">
                  <a:extLst>
                    <a:ext uri="{9D8B030D-6E8A-4147-A177-3AD203B41FA5}">
                      <a16:colId xmlns:a16="http://schemas.microsoft.com/office/drawing/2014/main" val="1581452709"/>
                    </a:ext>
                  </a:extLst>
                </a:gridCol>
              </a:tblGrid>
              <a:tr h="428501">
                <a:tc>
                  <a:txBody>
                    <a:bodyPr/>
                    <a:lstStyle/>
                    <a:p>
                      <a:pPr algn="ctr" fontAlgn="b"/>
                      <a:r>
                        <a:rPr lang="en-US" sz="1400" u="none" strike="noStrike">
                          <a:effectLst/>
                        </a:rPr>
                        <a:t>Dublin Libary Parking Garage</a:t>
                      </a:r>
                      <a:endParaRPr lang="en-US" sz="1400" b="0" i="0" u="none" strike="noStrike">
                        <a:solidFill>
                          <a:srgbClr val="000000"/>
                        </a:solidFill>
                        <a:effectLst/>
                        <a:latin typeface="Calibri" panose="020F0502020204030204" pitchFamily="34" charset="0"/>
                      </a:endParaRPr>
                    </a:p>
                  </a:txBody>
                  <a:tcPr marL="5358" marR="5358" marT="5358" marB="0" anchor="ctr"/>
                </a:tc>
                <a:tc>
                  <a:txBody>
                    <a:bodyPr/>
                    <a:lstStyle/>
                    <a:p>
                      <a:pPr algn="ctr" fontAlgn="b"/>
                      <a:r>
                        <a:rPr lang="en-US" sz="1400" u="none" strike="noStrike">
                          <a:effectLst/>
                        </a:rPr>
                        <a:t>75 N High St, Dublin, OH</a:t>
                      </a:r>
                      <a:endParaRPr lang="en-US" sz="1400" b="0" i="0" u="none" strike="noStrike">
                        <a:solidFill>
                          <a:srgbClr val="000000"/>
                        </a:solidFill>
                        <a:effectLst/>
                        <a:latin typeface="Calibri" panose="020F0502020204030204" pitchFamily="34" charset="0"/>
                      </a:endParaRPr>
                    </a:p>
                  </a:txBody>
                  <a:tcPr marL="5358" marR="5358" marT="5358" marB="0" anchor="ctr"/>
                </a:tc>
                <a:tc>
                  <a:txBody>
                    <a:bodyPr/>
                    <a:lstStyle/>
                    <a:p>
                      <a:pPr algn="ctr" fontAlgn="b"/>
                      <a:r>
                        <a:rPr lang="en-US" sz="1400" u="none" strike="noStrike">
                          <a:effectLst/>
                        </a:rPr>
                        <a:t>Franklin</a:t>
                      </a:r>
                      <a:endParaRPr lang="en-US" sz="1400" b="0" i="0" u="none" strike="noStrike">
                        <a:solidFill>
                          <a:srgbClr val="000000"/>
                        </a:solidFill>
                        <a:effectLst/>
                        <a:latin typeface="Calibri" panose="020F0502020204030204" pitchFamily="34" charset="0"/>
                      </a:endParaRPr>
                    </a:p>
                  </a:txBody>
                  <a:tcPr marL="5358" marR="5358" marT="5358" marB="0" anchor="ctr"/>
                </a:tc>
                <a:tc>
                  <a:txBody>
                    <a:bodyPr/>
                    <a:lstStyle/>
                    <a:p>
                      <a:pPr algn="ctr" fontAlgn="b"/>
                      <a:endParaRPr lang="en-US" sz="1400" b="0" i="0" u="none" strike="noStrike">
                        <a:solidFill>
                          <a:srgbClr val="000000"/>
                        </a:solidFill>
                        <a:effectLst/>
                        <a:latin typeface="Calibri" panose="020F0502020204030204" pitchFamily="34" charset="0"/>
                      </a:endParaRPr>
                    </a:p>
                  </a:txBody>
                  <a:tcPr marL="5358" marR="5358" marT="5358" marB="0" anchor="ctr"/>
                </a:tc>
                <a:tc>
                  <a:txBody>
                    <a:bodyPr/>
                    <a:lstStyle/>
                    <a:p>
                      <a:pPr algn="ctr" fontAlgn="b"/>
                      <a:r>
                        <a:rPr lang="en-US" sz="1400" u="none" strike="noStrike">
                          <a:effectLst/>
                        </a:rPr>
                        <a:t>500</a:t>
                      </a:r>
                      <a:endParaRPr lang="en-US" sz="1400" b="0" i="0" u="none" strike="noStrike">
                        <a:solidFill>
                          <a:srgbClr val="000000"/>
                        </a:solidFill>
                        <a:effectLst/>
                        <a:latin typeface="Calibri" panose="020F0502020204030204" pitchFamily="34" charset="0"/>
                      </a:endParaRPr>
                    </a:p>
                  </a:txBody>
                  <a:tcPr marL="5358" marR="5358" marT="5358" marB="0" anchor="ctr"/>
                </a:tc>
                <a:tc>
                  <a:txBody>
                    <a:bodyPr/>
                    <a:lstStyle/>
                    <a:p>
                      <a:pPr algn="ctr" fontAlgn="b"/>
                      <a:endParaRPr lang="en-US" sz="1400" b="0" i="0" u="none" strike="noStrike">
                        <a:solidFill>
                          <a:srgbClr val="000000"/>
                        </a:solidFill>
                        <a:effectLst/>
                        <a:latin typeface="Calibri" panose="020F0502020204030204" pitchFamily="34" charset="0"/>
                      </a:endParaRPr>
                    </a:p>
                  </a:txBody>
                  <a:tcPr marL="5358" marR="5358" marT="5358" marB="0" anchor="ctr"/>
                </a:tc>
                <a:tc>
                  <a:txBody>
                    <a:bodyPr/>
                    <a:lstStyle/>
                    <a:p>
                      <a:pPr algn="ctr" fontAlgn="b"/>
                      <a:r>
                        <a:rPr lang="en-US" sz="1400" u="none" strike="noStrike">
                          <a:effectLst/>
                        </a:rPr>
                        <a:t>VIP event</a:t>
                      </a:r>
                      <a:endParaRPr lang="en-US" sz="1400" b="0" i="0" u="none" strike="noStrike">
                        <a:solidFill>
                          <a:srgbClr val="000000"/>
                        </a:solidFill>
                        <a:effectLst/>
                        <a:latin typeface="Calibri" panose="020F0502020204030204" pitchFamily="34" charset="0"/>
                      </a:endParaRPr>
                    </a:p>
                  </a:txBody>
                  <a:tcPr marL="5358" marR="5358" marT="5358" marB="0" anchor="ctr"/>
                </a:tc>
                <a:extLst>
                  <a:ext uri="{0D108BD9-81ED-4DB2-BD59-A6C34878D82A}">
                    <a16:rowId xmlns:a16="http://schemas.microsoft.com/office/drawing/2014/main" val="3794578961"/>
                  </a:ext>
                </a:extLst>
              </a:tr>
              <a:tr h="428501">
                <a:tc>
                  <a:txBody>
                    <a:bodyPr/>
                    <a:lstStyle/>
                    <a:p>
                      <a:pPr algn="ctr" fontAlgn="b"/>
                      <a:r>
                        <a:rPr lang="en-US" sz="1400" u="none" strike="noStrike">
                          <a:effectLst/>
                        </a:rPr>
                        <a:t>Dublin Coffman Park</a:t>
                      </a:r>
                      <a:endParaRPr lang="en-US" sz="1400" b="0" i="0" u="none" strike="noStrike">
                        <a:solidFill>
                          <a:srgbClr val="000000"/>
                        </a:solidFill>
                        <a:effectLst/>
                        <a:latin typeface="Calibri" panose="020F0502020204030204" pitchFamily="34" charset="0"/>
                      </a:endParaRPr>
                    </a:p>
                  </a:txBody>
                  <a:tcPr marL="5358" marR="5358" marT="5358" marB="0" anchor="ctr"/>
                </a:tc>
                <a:tc>
                  <a:txBody>
                    <a:bodyPr/>
                    <a:lstStyle/>
                    <a:p>
                      <a:pPr algn="ctr" fontAlgn="b"/>
                      <a:r>
                        <a:rPr lang="en-US" sz="1400" u="none" strike="noStrike">
                          <a:effectLst/>
                        </a:rPr>
                        <a:t>5200 Emerald Pkwy, Dublin, OH</a:t>
                      </a:r>
                      <a:endParaRPr lang="en-US" sz="1400" b="0" i="0" u="none" strike="noStrike">
                        <a:solidFill>
                          <a:srgbClr val="000000"/>
                        </a:solidFill>
                        <a:effectLst/>
                        <a:latin typeface="Calibri" panose="020F0502020204030204" pitchFamily="34" charset="0"/>
                      </a:endParaRPr>
                    </a:p>
                  </a:txBody>
                  <a:tcPr marL="5358" marR="5358" marT="5358" marB="0" anchor="ctr"/>
                </a:tc>
                <a:tc>
                  <a:txBody>
                    <a:bodyPr/>
                    <a:lstStyle/>
                    <a:p>
                      <a:pPr algn="ctr" fontAlgn="b"/>
                      <a:r>
                        <a:rPr lang="en-US" sz="1400" u="none" strike="noStrike">
                          <a:effectLst/>
                        </a:rPr>
                        <a:t>Franklin</a:t>
                      </a:r>
                      <a:endParaRPr lang="en-US" sz="1400" b="0" i="0" u="none" strike="noStrike">
                        <a:solidFill>
                          <a:srgbClr val="000000"/>
                        </a:solidFill>
                        <a:effectLst/>
                        <a:latin typeface="Calibri" panose="020F0502020204030204" pitchFamily="34" charset="0"/>
                      </a:endParaRPr>
                    </a:p>
                  </a:txBody>
                  <a:tcPr marL="5358" marR="5358" marT="5358" marB="0" anchor="ctr"/>
                </a:tc>
                <a:tc>
                  <a:txBody>
                    <a:bodyPr/>
                    <a:lstStyle/>
                    <a:p>
                      <a:pPr algn="ctr" fontAlgn="b"/>
                      <a:endParaRPr lang="en-US" sz="1400" b="0" i="0" u="none" strike="noStrike">
                        <a:solidFill>
                          <a:srgbClr val="000000"/>
                        </a:solidFill>
                        <a:effectLst/>
                        <a:latin typeface="Calibri" panose="020F0502020204030204" pitchFamily="34" charset="0"/>
                      </a:endParaRPr>
                    </a:p>
                  </a:txBody>
                  <a:tcPr marL="5358" marR="5358" marT="5358" marB="0" anchor="ctr"/>
                </a:tc>
                <a:tc>
                  <a:txBody>
                    <a:bodyPr/>
                    <a:lstStyle/>
                    <a:p>
                      <a:pPr algn="ctr" fontAlgn="b"/>
                      <a:r>
                        <a:rPr lang="en-US" sz="1400" u="none" strike="noStrike">
                          <a:effectLst/>
                        </a:rPr>
                        <a:t>600</a:t>
                      </a:r>
                      <a:endParaRPr lang="en-US" sz="1400" b="0" i="0" u="none" strike="noStrike">
                        <a:solidFill>
                          <a:srgbClr val="000000"/>
                        </a:solidFill>
                        <a:effectLst/>
                        <a:latin typeface="Calibri" panose="020F0502020204030204" pitchFamily="34" charset="0"/>
                      </a:endParaRPr>
                    </a:p>
                  </a:txBody>
                  <a:tcPr marL="5358" marR="5358" marT="5358" marB="0" anchor="ctr"/>
                </a:tc>
                <a:tc>
                  <a:txBody>
                    <a:bodyPr/>
                    <a:lstStyle/>
                    <a:p>
                      <a:pPr algn="ctr" fontAlgn="b"/>
                      <a:endParaRPr lang="en-US" sz="1400" b="0" i="0" u="none" strike="noStrike">
                        <a:solidFill>
                          <a:srgbClr val="000000"/>
                        </a:solidFill>
                        <a:effectLst/>
                        <a:latin typeface="Calibri" panose="020F0502020204030204" pitchFamily="34" charset="0"/>
                      </a:endParaRPr>
                    </a:p>
                  </a:txBody>
                  <a:tcPr marL="5358" marR="5358" marT="5358" marB="0" anchor="ctr"/>
                </a:tc>
                <a:tc>
                  <a:txBody>
                    <a:bodyPr/>
                    <a:lstStyle/>
                    <a:p>
                      <a:pPr algn="ctr" fontAlgn="b"/>
                      <a:r>
                        <a:rPr lang="en-US" sz="1400" u="none" strike="noStrike">
                          <a:effectLst/>
                        </a:rPr>
                        <a:t>students</a:t>
                      </a:r>
                      <a:endParaRPr lang="en-US" sz="1400" b="0" i="0" u="none" strike="noStrike">
                        <a:solidFill>
                          <a:srgbClr val="000000"/>
                        </a:solidFill>
                        <a:effectLst/>
                        <a:latin typeface="Calibri" panose="020F0502020204030204" pitchFamily="34" charset="0"/>
                      </a:endParaRPr>
                    </a:p>
                  </a:txBody>
                  <a:tcPr marL="5358" marR="5358" marT="5358" marB="0" anchor="ctr"/>
                </a:tc>
                <a:extLst>
                  <a:ext uri="{0D108BD9-81ED-4DB2-BD59-A6C34878D82A}">
                    <a16:rowId xmlns:a16="http://schemas.microsoft.com/office/drawing/2014/main" val="1340341507"/>
                  </a:ext>
                </a:extLst>
              </a:tr>
              <a:tr h="428501">
                <a:tc>
                  <a:txBody>
                    <a:bodyPr/>
                    <a:lstStyle/>
                    <a:p>
                      <a:pPr algn="ctr" fontAlgn="b"/>
                      <a:r>
                        <a:rPr lang="en-US" sz="1400" u="none" strike="noStrike">
                          <a:effectLst/>
                        </a:rPr>
                        <a:t>Amberleigh Pavilion</a:t>
                      </a:r>
                      <a:endParaRPr lang="en-US" sz="1400" b="0" i="0" u="none" strike="noStrike">
                        <a:solidFill>
                          <a:srgbClr val="000000"/>
                        </a:solidFill>
                        <a:effectLst/>
                        <a:latin typeface="Calibri" panose="020F0502020204030204" pitchFamily="34" charset="0"/>
                      </a:endParaRPr>
                    </a:p>
                  </a:txBody>
                  <a:tcPr marL="5358" marR="5358" marT="5358" marB="0" anchor="ctr"/>
                </a:tc>
                <a:tc>
                  <a:txBody>
                    <a:bodyPr/>
                    <a:lstStyle/>
                    <a:p>
                      <a:pPr algn="ctr" fontAlgn="b"/>
                      <a:r>
                        <a:rPr lang="en-US" sz="1400" u="none" strike="noStrike">
                          <a:effectLst/>
                        </a:rPr>
                        <a:t>4715 Vista Ridge Dr, Dublin, OH</a:t>
                      </a:r>
                      <a:endParaRPr lang="en-US" sz="1400" b="0" i="0" u="none" strike="noStrike">
                        <a:solidFill>
                          <a:srgbClr val="000000"/>
                        </a:solidFill>
                        <a:effectLst/>
                        <a:latin typeface="Calibri" panose="020F0502020204030204" pitchFamily="34" charset="0"/>
                      </a:endParaRPr>
                    </a:p>
                  </a:txBody>
                  <a:tcPr marL="5358" marR="5358" marT="5358" marB="0" anchor="ctr"/>
                </a:tc>
                <a:tc>
                  <a:txBody>
                    <a:bodyPr/>
                    <a:lstStyle/>
                    <a:p>
                      <a:pPr algn="ctr" fontAlgn="b"/>
                      <a:r>
                        <a:rPr lang="en-US" sz="1400" u="none" strike="noStrike">
                          <a:effectLst/>
                        </a:rPr>
                        <a:t>Franklin</a:t>
                      </a:r>
                      <a:endParaRPr lang="en-US" sz="1400" b="0" i="0" u="none" strike="noStrike">
                        <a:solidFill>
                          <a:srgbClr val="000000"/>
                        </a:solidFill>
                        <a:effectLst/>
                        <a:latin typeface="Calibri" panose="020F0502020204030204" pitchFamily="34" charset="0"/>
                      </a:endParaRPr>
                    </a:p>
                  </a:txBody>
                  <a:tcPr marL="5358" marR="5358" marT="5358" marB="0" anchor="ctr"/>
                </a:tc>
                <a:tc>
                  <a:txBody>
                    <a:bodyPr/>
                    <a:lstStyle/>
                    <a:p>
                      <a:pPr algn="ctr" fontAlgn="b"/>
                      <a:endParaRPr lang="en-US" sz="1400" b="0" i="0" u="none" strike="noStrike">
                        <a:solidFill>
                          <a:srgbClr val="000000"/>
                        </a:solidFill>
                        <a:effectLst/>
                        <a:latin typeface="Calibri" panose="020F0502020204030204" pitchFamily="34" charset="0"/>
                      </a:endParaRPr>
                    </a:p>
                  </a:txBody>
                  <a:tcPr marL="5358" marR="5358" marT="5358" marB="0" anchor="ctr"/>
                </a:tc>
                <a:tc>
                  <a:txBody>
                    <a:bodyPr/>
                    <a:lstStyle/>
                    <a:p>
                      <a:pPr algn="ctr" fontAlgn="b"/>
                      <a:r>
                        <a:rPr lang="en-US" sz="1400" u="none" strike="noStrike">
                          <a:effectLst/>
                        </a:rPr>
                        <a:t>50</a:t>
                      </a:r>
                      <a:endParaRPr lang="en-US" sz="1400" b="0" i="0" u="none" strike="noStrike">
                        <a:solidFill>
                          <a:srgbClr val="000000"/>
                        </a:solidFill>
                        <a:effectLst/>
                        <a:latin typeface="Calibri" panose="020F0502020204030204" pitchFamily="34" charset="0"/>
                      </a:endParaRPr>
                    </a:p>
                  </a:txBody>
                  <a:tcPr marL="5358" marR="5358" marT="5358" marB="0" anchor="ctr"/>
                </a:tc>
                <a:tc>
                  <a:txBody>
                    <a:bodyPr/>
                    <a:lstStyle/>
                    <a:p>
                      <a:pPr algn="ctr" fontAlgn="b"/>
                      <a:endParaRPr lang="en-US" sz="1400" b="0" i="0" u="none" strike="noStrike">
                        <a:solidFill>
                          <a:srgbClr val="000000"/>
                        </a:solidFill>
                        <a:effectLst/>
                        <a:latin typeface="Calibri" panose="020F0502020204030204" pitchFamily="34" charset="0"/>
                      </a:endParaRPr>
                    </a:p>
                  </a:txBody>
                  <a:tcPr marL="5358" marR="5358" marT="5358" marB="0" anchor="ctr"/>
                </a:tc>
                <a:tc>
                  <a:txBody>
                    <a:bodyPr/>
                    <a:lstStyle/>
                    <a:p>
                      <a:pPr algn="ctr" fontAlgn="b"/>
                      <a:r>
                        <a:rPr lang="en-US" sz="1400" u="none" strike="noStrike">
                          <a:effectLst/>
                        </a:rPr>
                        <a:t>uninvited expected so could be more</a:t>
                      </a:r>
                      <a:endParaRPr lang="en-US" sz="1400" b="0" i="0" u="none" strike="noStrike">
                        <a:solidFill>
                          <a:srgbClr val="000000"/>
                        </a:solidFill>
                        <a:effectLst/>
                        <a:latin typeface="Calibri" panose="020F0502020204030204" pitchFamily="34" charset="0"/>
                      </a:endParaRPr>
                    </a:p>
                  </a:txBody>
                  <a:tcPr marL="5358" marR="5358" marT="5358" marB="0" anchor="ctr"/>
                </a:tc>
                <a:extLst>
                  <a:ext uri="{0D108BD9-81ED-4DB2-BD59-A6C34878D82A}">
                    <a16:rowId xmlns:a16="http://schemas.microsoft.com/office/drawing/2014/main" val="3079112818"/>
                  </a:ext>
                </a:extLst>
              </a:tr>
              <a:tr h="775589">
                <a:tc>
                  <a:txBody>
                    <a:bodyPr/>
                    <a:lstStyle/>
                    <a:p>
                      <a:pPr algn="ctr" fontAlgn="b"/>
                      <a:r>
                        <a:rPr lang="en-US" sz="1400" u="none" strike="noStrike">
                          <a:effectLst/>
                        </a:rPr>
                        <a:t>Public Library Association</a:t>
                      </a:r>
                      <a:endParaRPr lang="en-US" sz="1400" b="0" i="0" u="none" strike="noStrike">
                        <a:solidFill>
                          <a:srgbClr val="000000"/>
                        </a:solidFill>
                        <a:effectLst/>
                        <a:latin typeface="Calibri" panose="020F0502020204030204" pitchFamily="34" charset="0"/>
                      </a:endParaRPr>
                    </a:p>
                  </a:txBody>
                  <a:tcPr marL="5358" marR="5358" marT="5358" marB="0" anchor="ctr"/>
                </a:tc>
                <a:tc>
                  <a:txBody>
                    <a:bodyPr/>
                    <a:lstStyle/>
                    <a:p>
                      <a:pPr algn="ctr" fontAlgn="b"/>
                      <a:r>
                        <a:rPr lang="en-US" sz="1400" u="none" strike="noStrike">
                          <a:effectLst/>
                        </a:rPr>
                        <a:t>400 N. High Street, Columbus, Ohio, 43215</a:t>
                      </a:r>
                      <a:endParaRPr lang="en-US" sz="1400" b="0" i="0" u="none" strike="noStrike">
                        <a:solidFill>
                          <a:srgbClr val="000000"/>
                        </a:solidFill>
                        <a:effectLst/>
                        <a:latin typeface="Calibri" panose="020F0502020204030204" pitchFamily="34" charset="0"/>
                      </a:endParaRPr>
                    </a:p>
                  </a:txBody>
                  <a:tcPr marL="5358" marR="5358" marT="5358" marB="0" anchor="ctr"/>
                </a:tc>
                <a:tc>
                  <a:txBody>
                    <a:bodyPr/>
                    <a:lstStyle/>
                    <a:p>
                      <a:pPr algn="ctr" fontAlgn="b"/>
                      <a:r>
                        <a:rPr lang="en-US" sz="1400" u="none" strike="noStrike">
                          <a:effectLst/>
                        </a:rPr>
                        <a:t>Franklin</a:t>
                      </a:r>
                      <a:endParaRPr lang="en-US" sz="1400" b="0" i="0" u="none" strike="noStrike">
                        <a:solidFill>
                          <a:srgbClr val="000000"/>
                        </a:solidFill>
                        <a:effectLst/>
                        <a:latin typeface="Calibri" panose="020F0502020204030204" pitchFamily="34" charset="0"/>
                      </a:endParaRPr>
                    </a:p>
                  </a:txBody>
                  <a:tcPr marL="5358" marR="5358" marT="5358" marB="0" anchor="ctr"/>
                </a:tc>
                <a:tc>
                  <a:txBody>
                    <a:bodyPr/>
                    <a:lstStyle/>
                    <a:p>
                      <a:pPr algn="ctr" fontAlgn="b"/>
                      <a:r>
                        <a:rPr lang="en-US" sz="1400" u="none" strike="noStrike">
                          <a:effectLst/>
                        </a:rPr>
                        <a:t>not eclipse</a:t>
                      </a:r>
                      <a:endParaRPr lang="en-US" sz="1400" b="0" i="0" u="none" strike="noStrike">
                        <a:solidFill>
                          <a:srgbClr val="000000"/>
                        </a:solidFill>
                        <a:effectLst/>
                        <a:latin typeface="Calibri" panose="020F0502020204030204" pitchFamily="34" charset="0"/>
                      </a:endParaRPr>
                    </a:p>
                  </a:txBody>
                  <a:tcPr marL="5358" marR="5358" marT="5358" marB="0" anchor="ctr"/>
                </a:tc>
                <a:tc>
                  <a:txBody>
                    <a:bodyPr/>
                    <a:lstStyle/>
                    <a:p>
                      <a:pPr algn="ctr" fontAlgn="b"/>
                      <a:r>
                        <a:rPr lang="en-US" sz="1400" u="none" strike="noStrike">
                          <a:effectLst/>
                        </a:rPr>
                        <a:t>5000+</a:t>
                      </a:r>
                      <a:endParaRPr lang="en-US" sz="1400" b="0" i="0" u="none" strike="noStrike">
                        <a:solidFill>
                          <a:srgbClr val="000000"/>
                        </a:solidFill>
                        <a:effectLst/>
                        <a:latin typeface="Calibri" panose="020F0502020204030204" pitchFamily="34" charset="0"/>
                      </a:endParaRPr>
                    </a:p>
                  </a:txBody>
                  <a:tcPr marL="5358" marR="5358" marT="5358" marB="0" anchor="ctr"/>
                </a:tc>
                <a:tc>
                  <a:txBody>
                    <a:bodyPr/>
                    <a:lstStyle/>
                    <a:p>
                      <a:pPr algn="ctr" fontAlgn="b"/>
                      <a:r>
                        <a:rPr lang="en-US" sz="1400" u="none" strike="noStrike" dirty="0">
                          <a:effectLst/>
                        </a:rPr>
                        <a:t>https://www.placonference.org/event/016e56a2-bc16-4851-a9ce-699d90a92e7c/summary</a:t>
                      </a:r>
                      <a:endParaRPr lang="en-US" sz="1400" b="0" i="0" u="none" strike="noStrike" dirty="0">
                        <a:solidFill>
                          <a:srgbClr val="000000"/>
                        </a:solidFill>
                        <a:effectLst/>
                        <a:latin typeface="Calibri" panose="020F0502020204030204" pitchFamily="34" charset="0"/>
                      </a:endParaRPr>
                    </a:p>
                  </a:txBody>
                  <a:tcPr marL="5358" marR="5358" marT="5358" marB="0" anchor="ctr"/>
                </a:tc>
                <a:tc>
                  <a:txBody>
                    <a:bodyPr/>
                    <a:lstStyle/>
                    <a:p>
                      <a:pPr algn="ctr" fontAlgn="b"/>
                      <a:r>
                        <a:rPr lang="en-US" sz="1400" u="none" strike="noStrike">
                          <a:effectLst/>
                        </a:rPr>
                        <a:t>First time for confernce to be in Columbus</a:t>
                      </a:r>
                      <a:endParaRPr lang="en-US" sz="1400" b="0" i="0" u="none" strike="noStrike">
                        <a:solidFill>
                          <a:srgbClr val="000000"/>
                        </a:solidFill>
                        <a:effectLst/>
                        <a:latin typeface="Calibri" panose="020F0502020204030204" pitchFamily="34" charset="0"/>
                      </a:endParaRPr>
                    </a:p>
                  </a:txBody>
                  <a:tcPr marL="5358" marR="5358" marT="5358" marB="0" anchor="ctr"/>
                </a:tc>
                <a:extLst>
                  <a:ext uri="{0D108BD9-81ED-4DB2-BD59-A6C34878D82A}">
                    <a16:rowId xmlns:a16="http://schemas.microsoft.com/office/drawing/2014/main" val="1513643407"/>
                  </a:ext>
                </a:extLst>
              </a:tr>
              <a:tr h="428501">
                <a:tc>
                  <a:txBody>
                    <a:bodyPr/>
                    <a:lstStyle/>
                    <a:p>
                      <a:pPr algn="ctr" fontAlgn="b"/>
                      <a:r>
                        <a:rPr lang="en-US" sz="1400" u="none" strike="noStrike">
                          <a:effectLst/>
                        </a:rPr>
                        <a:t>Moon Over Cardinal</a:t>
                      </a:r>
                      <a:endParaRPr lang="en-US" sz="1400" b="0" i="0" u="none" strike="noStrike">
                        <a:solidFill>
                          <a:srgbClr val="000000"/>
                        </a:solidFill>
                        <a:effectLst/>
                        <a:latin typeface="Calibri" panose="020F0502020204030204" pitchFamily="34" charset="0"/>
                      </a:endParaRPr>
                    </a:p>
                  </a:txBody>
                  <a:tcPr marL="5358" marR="5358" marT="5358" marB="0" anchor="ctr"/>
                </a:tc>
                <a:tc>
                  <a:txBody>
                    <a:bodyPr/>
                    <a:lstStyle/>
                    <a:p>
                      <a:pPr algn="ctr" fontAlgn="b"/>
                      <a:r>
                        <a:rPr lang="en-US" sz="1400" u="none" strike="noStrike">
                          <a:effectLst/>
                        </a:rPr>
                        <a:t>3547 County Road 225, Marengo, OH, 43334</a:t>
                      </a:r>
                      <a:endParaRPr lang="en-US" sz="1400" b="0" i="0" u="none" strike="noStrike">
                        <a:solidFill>
                          <a:srgbClr val="000000"/>
                        </a:solidFill>
                        <a:effectLst/>
                        <a:latin typeface="Calibri" panose="020F0502020204030204" pitchFamily="34" charset="0"/>
                      </a:endParaRPr>
                    </a:p>
                  </a:txBody>
                  <a:tcPr marL="5358" marR="5358" marT="5358" marB="0" anchor="ctr"/>
                </a:tc>
                <a:tc>
                  <a:txBody>
                    <a:bodyPr/>
                    <a:lstStyle/>
                    <a:p>
                      <a:pPr algn="ctr" fontAlgn="b"/>
                      <a:r>
                        <a:rPr lang="en-US" sz="1400" u="none" strike="noStrike">
                          <a:effectLst/>
                        </a:rPr>
                        <a:t>Morrow</a:t>
                      </a:r>
                      <a:endParaRPr lang="en-US" sz="1400" b="0" i="0" u="none" strike="noStrike">
                        <a:solidFill>
                          <a:srgbClr val="000000"/>
                        </a:solidFill>
                        <a:effectLst/>
                        <a:latin typeface="Calibri" panose="020F0502020204030204" pitchFamily="34" charset="0"/>
                      </a:endParaRPr>
                    </a:p>
                  </a:txBody>
                  <a:tcPr marL="5358" marR="5358" marT="5358" marB="0" anchor="ctr"/>
                </a:tc>
                <a:tc>
                  <a:txBody>
                    <a:bodyPr/>
                    <a:lstStyle/>
                    <a:p>
                      <a:pPr algn="ctr" fontAlgn="b"/>
                      <a:endParaRPr lang="en-US" sz="1400" b="0" i="0" u="none" strike="noStrike">
                        <a:solidFill>
                          <a:srgbClr val="000000"/>
                        </a:solidFill>
                        <a:effectLst/>
                        <a:latin typeface="Calibri" panose="020F0502020204030204" pitchFamily="34" charset="0"/>
                      </a:endParaRPr>
                    </a:p>
                  </a:txBody>
                  <a:tcPr marL="5358" marR="5358" marT="5358" marB="0" anchor="ctr"/>
                </a:tc>
                <a:tc>
                  <a:txBody>
                    <a:bodyPr/>
                    <a:lstStyle/>
                    <a:p>
                      <a:pPr algn="ctr" fontAlgn="b"/>
                      <a:r>
                        <a:rPr lang="en-US" sz="1400" u="none" strike="noStrike">
                          <a:effectLst/>
                        </a:rPr>
                        <a:t>Apr 5-8: 500-2000</a:t>
                      </a:r>
                      <a:endParaRPr lang="en-US" sz="1400" b="0" i="0" u="none" strike="noStrike">
                        <a:solidFill>
                          <a:srgbClr val="000000"/>
                        </a:solidFill>
                        <a:effectLst/>
                        <a:latin typeface="Calibri" panose="020F0502020204030204" pitchFamily="34" charset="0"/>
                      </a:endParaRPr>
                    </a:p>
                  </a:txBody>
                  <a:tcPr marL="5358" marR="5358" marT="5358" marB="0" anchor="ctr"/>
                </a:tc>
                <a:tc>
                  <a:txBody>
                    <a:bodyPr/>
                    <a:lstStyle/>
                    <a:p>
                      <a:pPr algn="ctr" fontAlgn="b"/>
                      <a:r>
                        <a:rPr lang="en-US" sz="1400" u="none" strike="noStrike">
                          <a:effectLst/>
                        </a:rPr>
                        <a:t>https://www.thecardinalcenter.com/blank</a:t>
                      </a:r>
                      <a:endParaRPr lang="en-US" sz="1400" b="0" i="0" u="none" strike="noStrike">
                        <a:solidFill>
                          <a:srgbClr val="000000"/>
                        </a:solidFill>
                        <a:effectLst/>
                        <a:latin typeface="Calibri" panose="020F0502020204030204" pitchFamily="34" charset="0"/>
                      </a:endParaRPr>
                    </a:p>
                  </a:txBody>
                  <a:tcPr marL="5358" marR="5358" marT="5358" marB="0" anchor="ctr"/>
                </a:tc>
                <a:tc>
                  <a:txBody>
                    <a:bodyPr/>
                    <a:lstStyle/>
                    <a:p>
                      <a:pPr algn="ctr" fontAlgn="b"/>
                      <a:r>
                        <a:rPr lang="en-US" sz="1400" u="none" strike="noStrike">
                          <a:effectLst/>
                        </a:rPr>
                        <a:t>games, music, food, camping</a:t>
                      </a:r>
                      <a:endParaRPr lang="en-US" sz="1400" b="0" i="0" u="none" strike="noStrike">
                        <a:solidFill>
                          <a:srgbClr val="000000"/>
                        </a:solidFill>
                        <a:effectLst/>
                        <a:latin typeface="Calibri" panose="020F0502020204030204" pitchFamily="34" charset="0"/>
                      </a:endParaRPr>
                    </a:p>
                  </a:txBody>
                  <a:tcPr marL="5358" marR="5358" marT="5358" marB="0" anchor="ctr"/>
                </a:tc>
                <a:extLst>
                  <a:ext uri="{0D108BD9-81ED-4DB2-BD59-A6C34878D82A}">
                    <a16:rowId xmlns:a16="http://schemas.microsoft.com/office/drawing/2014/main" val="3698171286"/>
                  </a:ext>
                </a:extLst>
              </a:tr>
              <a:tr h="428501">
                <a:tc>
                  <a:txBody>
                    <a:bodyPr/>
                    <a:lstStyle/>
                    <a:p>
                      <a:pPr algn="ctr" fontAlgn="b"/>
                      <a:r>
                        <a:rPr lang="en-US" sz="1400" u="none" strike="noStrike">
                          <a:effectLst/>
                        </a:rPr>
                        <a:t>Total Solar Eclipse Party</a:t>
                      </a:r>
                      <a:endParaRPr lang="en-US" sz="1400" b="0" i="0" u="none" strike="noStrike">
                        <a:solidFill>
                          <a:srgbClr val="000000"/>
                        </a:solidFill>
                        <a:effectLst/>
                        <a:latin typeface="Calibri" panose="020F0502020204030204" pitchFamily="34" charset="0"/>
                      </a:endParaRPr>
                    </a:p>
                  </a:txBody>
                  <a:tcPr marL="5358" marR="5358" marT="5358" marB="0" anchor="ctr"/>
                </a:tc>
                <a:tc>
                  <a:txBody>
                    <a:bodyPr/>
                    <a:lstStyle/>
                    <a:p>
                      <a:pPr algn="ctr" fontAlgn="b"/>
                      <a:r>
                        <a:rPr lang="en-US" sz="1400" u="none" strike="noStrike">
                          <a:effectLst/>
                        </a:rPr>
                        <a:t>222 E 8th St, Marysville, OH, 43040</a:t>
                      </a:r>
                      <a:endParaRPr lang="en-US" sz="1400" b="0" i="0" u="none" strike="noStrike">
                        <a:solidFill>
                          <a:srgbClr val="000000"/>
                        </a:solidFill>
                        <a:effectLst/>
                        <a:latin typeface="Calibri" panose="020F0502020204030204" pitchFamily="34" charset="0"/>
                      </a:endParaRPr>
                    </a:p>
                  </a:txBody>
                  <a:tcPr marL="5358" marR="5358" marT="5358" marB="0" anchor="ctr"/>
                </a:tc>
                <a:tc>
                  <a:txBody>
                    <a:bodyPr/>
                    <a:lstStyle/>
                    <a:p>
                      <a:pPr algn="ctr" fontAlgn="b"/>
                      <a:r>
                        <a:rPr lang="en-US" sz="1400" u="none" strike="noStrike">
                          <a:effectLst/>
                        </a:rPr>
                        <a:t>Union</a:t>
                      </a:r>
                      <a:endParaRPr lang="en-US" sz="1400" b="0" i="0" u="none" strike="noStrike">
                        <a:solidFill>
                          <a:srgbClr val="000000"/>
                        </a:solidFill>
                        <a:effectLst/>
                        <a:latin typeface="Calibri" panose="020F0502020204030204" pitchFamily="34" charset="0"/>
                      </a:endParaRPr>
                    </a:p>
                  </a:txBody>
                  <a:tcPr marL="5358" marR="5358" marT="5358" marB="0" anchor="ctr"/>
                </a:tc>
                <a:tc>
                  <a:txBody>
                    <a:bodyPr/>
                    <a:lstStyle/>
                    <a:p>
                      <a:pPr algn="ctr" fontAlgn="b"/>
                      <a:endParaRPr lang="en-US" sz="1400" b="0" i="0" u="none" strike="noStrike">
                        <a:solidFill>
                          <a:srgbClr val="000000"/>
                        </a:solidFill>
                        <a:effectLst/>
                        <a:latin typeface="Calibri" panose="020F0502020204030204" pitchFamily="34" charset="0"/>
                      </a:endParaRPr>
                    </a:p>
                  </a:txBody>
                  <a:tcPr marL="5358" marR="5358" marT="5358" marB="0" anchor="ctr"/>
                </a:tc>
                <a:tc>
                  <a:txBody>
                    <a:bodyPr/>
                    <a:lstStyle/>
                    <a:p>
                      <a:pPr algn="ctr" fontAlgn="b"/>
                      <a:r>
                        <a:rPr lang="en-US" sz="1400" u="none" strike="noStrike">
                          <a:effectLst/>
                        </a:rPr>
                        <a:t>less than 500</a:t>
                      </a:r>
                      <a:endParaRPr lang="en-US" sz="1400" b="0" i="0" u="none" strike="noStrike">
                        <a:solidFill>
                          <a:srgbClr val="000000"/>
                        </a:solidFill>
                        <a:effectLst/>
                        <a:latin typeface="Calibri" panose="020F0502020204030204" pitchFamily="34" charset="0"/>
                      </a:endParaRPr>
                    </a:p>
                  </a:txBody>
                  <a:tcPr marL="5358" marR="5358" marT="5358" marB="0" anchor="ctr"/>
                </a:tc>
                <a:tc>
                  <a:txBody>
                    <a:bodyPr/>
                    <a:lstStyle/>
                    <a:p>
                      <a:pPr algn="ctr" fontAlgn="b"/>
                      <a:endParaRPr lang="en-US" sz="1400" b="0" i="0" u="none" strike="noStrike">
                        <a:solidFill>
                          <a:srgbClr val="000000"/>
                        </a:solidFill>
                        <a:effectLst/>
                        <a:latin typeface="Calibri" panose="020F0502020204030204" pitchFamily="34" charset="0"/>
                      </a:endParaRPr>
                    </a:p>
                  </a:txBody>
                  <a:tcPr marL="5358" marR="5358" marT="5358" marB="0" anchor="ctr"/>
                </a:tc>
                <a:tc>
                  <a:txBody>
                    <a:bodyPr/>
                    <a:lstStyle/>
                    <a:p>
                      <a:pPr algn="ctr" fontAlgn="b"/>
                      <a:r>
                        <a:rPr lang="en-US" sz="1400" u="none" strike="noStrike">
                          <a:effectLst/>
                        </a:rPr>
                        <a:t>Food trucks and entertainment will be provided.</a:t>
                      </a:r>
                      <a:endParaRPr lang="en-US" sz="1400" b="0" i="0" u="none" strike="noStrike">
                        <a:solidFill>
                          <a:srgbClr val="000000"/>
                        </a:solidFill>
                        <a:effectLst/>
                        <a:latin typeface="Calibri" panose="020F0502020204030204" pitchFamily="34" charset="0"/>
                      </a:endParaRPr>
                    </a:p>
                  </a:txBody>
                  <a:tcPr marL="5358" marR="5358" marT="5358" marB="0" anchor="ctr"/>
                </a:tc>
                <a:extLst>
                  <a:ext uri="{0D108BD9-81ED-4DB2-BD59-A6C34878D82A}">
                    <a16:rowId xmlns:a16="http://schemas.microsoft.com/office/drawing/2014/main" val="4034358183"/>
                  </a:ext>
                </a:extLst>
              </a:tr>
              <a:tr h="1152670">
                <a:tc>
                  <a:txBody>
                    <a:bodyPr/>
                    <a:lstStyle/>
                    <a:p>
                      <a:pPr algn="ctr" fontAlgn="b"/>
                      <a:r>
                        <a:rPr lang="en-US" sz="1400" u="none" strike="noStrike">
                          <a:effectLst/>
                        </a:rPr>
                        <a:t>Cirque Du Soleil</a:t>
                      </a:r>
                      <a:endParaRPr lang="en-US" sz="1400" b="0" i="0" u="none" strike="noStrike">
                        <a:solidFill>
                          <a:srgbClr val="000000"/>
                        </a:solidFill>
                        <a:effectLst/>
                        <a:latin typeface="Calibri" panose="020F0502020204030204" pitchFamily="34" charset="0"/>
                      </a:endParaRPr>
                    </a:p>
                  </a:txBody>
                  <a:tcPr marL="5358" marR="5358" marT="5358" marB="0" anchor="ctr"/>
                </a:tc>
                <a:tc>
                  <a:txBody>
                    <a:bodyPr/>
                    <a:lstStyle/>
                    <a:p>
                      <a:pPr algn="ctr" fontAlgn="b"/>
                      <a:r>
                        <a:rPr lang="en-US" sz="1400" u="none" strike="noStrike">
                          <a:effectLst/>
                        </a:rPr>
                        <a:t>555 Borror Dr, Columbus, OH 43210</a:t>
                      </a:r>
                      <a:endParaRPr lang="en-US" sz="1400" b="0" i="0" u="none" strike="noStrike">
                        <a:solidFill>
                          <a:srgbClr val="000000"/>
                        </a:solidFill>
                        <a:effectLst/>
                        <a:latin typeface="Calibri" panose="020F0502020204030204" pitchFamily="34" charset="0"/>
                      </a:endParaRPr>
                    </a:p>
                  </a:txBody>
                  <a:tcPr marL="5358" marR="5358" marT="5358" marB="0" anchor="ctr"/>
                </a:tc>
                <a:tc>
                  <a:txBody>
                    <a:bodyPr/>
                    <a:lstStyle/>
                    <a:p>
                      <a:pPr algn="ctr" fontAlgn="b"/>
                      <a:r>
                        <a:rPr lang="en-US" sz="1400" u="none" strike="noStrike">
                          <a:effectLst/>
                        </a:rPr>
                        <a:t>Franklin</a:t>
                      </a:r>
                      <a:endParaRPr lang="en-US" sz="1400" b="0" i="0" u="none" strike="noStrike">
                        <a:solidFill>
                          <a:srgbClr val="000000"/>
                        </a:solidFill>
                        <a:effectLst/>
                        <a:latin typeface="Calibri" panose="020F0502020204030204" pitchFamily="34" charset="0"/>
                      </a:endParaRPr>
                    </a:p>
                  </a:txBody>
                  <a:tcPr marL="5358" marR="5358" marT="5358" marB="0" anchor="ctr"/>
                </a:tc>
                <a:tc>
                  <a:txBody>
                    <a:bodyPr/>
                    <a:lstStyle/>
                    <a:p>
                      <a:pPr algn="ctr" fontAlgn="b"/>
                      <a:r>
                        <a:rPr lang="en-US" sz="1400" u="none" strike="noStrike">
                          <a:effectLst/>
                        </a:rPr>
                        <a:t>not eclipse</a:t>
                      </a:r>
                      <a:endParaRPr lang="en-US" sz="1400" b="0" i="0" u="none" strike="noStrike">
                        <a:solidFill>
                          <a:srgbClr val="000000"/>
                        </a:solidFill>
                        <a:effectLst/>
                        <a:latin typeface="Calibri" panose="020F0502020204030204" pitchFamily="34" charset="0"/>
                      </a:endParaRPr>
                    </a:p>
                  </a:txBody>
                  <a:tcPr marL="5358" marR="5358" marT="5358" marB="0" anchor="ctr"/>
                </a:tc>
                <a:tc>
                  <a:txBody>
                    <a:bodyPr/>
                    <a:lstStyle/>
                    <a:p>
                      <a:pPr algn="ctr" fontAlgn="b"/>
                      <a:r>
                        <a:rPr lang="en-US" sz="1400" u="none" strike="noStrike">
                          <a:effectLst/>
                        </a:rPr>
                        <a:t>April 4-7: 2,000 - 10,000</a:t>
                      </a:r>
                      <a:endParaRPr lang="en-US" sz="1400" b="0" i="0" u="none" strike="noStrike">
                        <a:solidFill>
                          <a:srgbClr val="000000"/>
                        </a:solidFill>
                        <a:effectLst/>
                        <a:latin typeface="Calibri" panose="020F0502020204030204" pitchFamily="34" charset="0"/>
                      </a:endParaRPr>
                    </a:p>
                  </a:txBody>
                  <a:tcPr marL="5358" marR="5358" marT="5358" marB="0" anchor="ctr"/>
                </a:tc>
                <a:tc gridSpan="2">
                  <a:txBody>
                    <a:bodyPr/>
                    <a:lstStyle/>
                    <a:p>
                      <a:pPr algn="ctr" fontAlgn="b"/>
                      <a:r>
                        <a:rPr lang="en-US" sz="1400" u="none" strike="noStrike">
                          <a:effectLst/>
                        </a:rPr>
                        <a:t>https://www.cirquedusoleil.com/usa/columbus-ohio/crystal/buy-tickets?gad_source=1&amp;gclid=CjwKCAiAlJKuBhAdEiwAnZb7leEGLlmPJJ7BaUZO8C1Zzjxhsg6EU3O4x-v8sG2lp_bsFkVjxCH8zBoCFxUQAvD_BwE</a:t>
                      </a:r>
                      <a:endParaRPr lang="en-US" sz="1400" b="0" i="0" u="none" strike="noStrike">
                        <a:solidFill>
                          <a:srgbClr val="000000"/>
                        </a:solidFill>
                        <a:effectLst/>
                        <a:latin typeface="Calibri" panose="020F0502020204030204" pitchFamily="34" charset="0"/>
                      </a:endParaRPr>
                    </a:p>
                  </a:txBody>
                  <a:tcPr marL="5358" marR="5358" marT="5358" marB="0" anchor="ctr"/>
                </a:tc>
                <a:tc hMerge="1">
                  <a:txBody>
                    <a:bodyPr/>
                    <a:lstStyle/>
                    <a:p>
                      <a:endParaRPr lang="en-US"/>
                    </a:p>
                  </a:txBody>
                  <a:tcPr/>
                </a:tc>
                <a:extLst>
                  <a:ext uri="{0D108BD9-81ED-4DB2-BD59-A6C34878D82A}">
                    <a16:rowId xmlns:a16="http://schemas.microsoft.com/office/drawing/2014/main" val="703654257"/>
                  </a:ext>
                </a:extLst>
              </a:tr>
              <a:tr h="775589">
                <a:tc>
                  <a:txBody>
                    <a:bodyPr/>
                    <a:lstStyle/>
                    <a:p>
                      <a:pPr algn="ctr" fontAlgn="b"/>
                      <a:r>
                        <a:rPr lang="en-US" sz="1400" u="none" strike="noStrike">
                          <a:effectLst/>
                        </a:rPr>
                        <a:t>Eclipse Watch Party Presented By: Mitchell's Berries &amp; Blooms</a:t>
                      </a:r>
                      <a:endParaRPr lang="en-US" sz="1400" b="0" i="0" u="none" strike="noStrike">
                        <a:solidFill>
                          <a:srgbClr val="000000"/>
                        </a:solidFill>
                        <a:effectLst/>
                        <a:latin typeface="Calibri" panose="020F0502020204030204" pitchFamily="34" charset="0"/>
                      </a:endParaRPr>
                    </a:p>
                  </a:txBody>
                  <a:tcPr marL="5358" marR="5358" marT="5358" marB="0" anchor="ctr"/>
                </a:tc>
                <a:tc>
                  <a:txBody>
                    <a:bodyPr/>
                    <a:lstStyle/>
                    <a:p>
                      <a:pPr algn="ctr" fontAlgn="b"/>
                      <a:r>
                        <a:rPr lang="en-US" sz="1400" u="none" strike="noStrike">
                          <a:effectLst/>
                        </a:rPr>
                        <a:t>9331 Mitchell Dewitt Rd, Plain City, OH, 43064,</a:t>
                      </a:r>
                      <a:endParaRPr lang="en-US" sz="1400" b="0" i="0" u="none" strike="noStrike">
                        <a:solidFill>
                          <a:srgbClr val="000000"/>
                        </a:solidFill>
                        <a:effectLst/>
                        <a:latin typeface="Calibri" panose="020F0502020204030204" pitchFamily="34" charset="0"/>
                      </a:endParaRPr>
                    </a:p>
                  </a:txBody>
                  <a:tcPr marL="5358" marR="5358" marT="5358" marB="0" anchor="ctr"/>
                </a:tc>
                <a:tc>
                  <a:txBody>
                    <a:bodyPr/>
                    <a:lstStyle/>
                    <a:p>
                      <a:pPr algn="ctr" fontAlgn="b"/>
                      <a:r>
                        <a:rPr lang="en-US" sz="1400" u="none" strike="noStrike">
                          <a:effectLst/>
                        </a:rPr>
                        <a:t>Union</a:t>
                      </a:r>
                      <a:endParaRPr lang="en-US" sz="1400" b="0" i="0" u="none" strike="noStrike">
                        <a:solidFill>
                          <a:srgbClr val="000000"/>
                        </a:solidFill>
                        <a:effectLst/>
                        <a:latin typeface="Calibri" panose="020F0502020204030204" pitchFamily="34" charset="0"/>
                      </a:endParaRPr>
                    </a:p>
                  </a:txBody>
                  <a:tcPr marL="5358" marR="5358" marT="5358" marB="0" anchor="ctr"/>
                </a:tc>
                <a:tc>
                  <a:txBody>
                    <a:bodyPr/>
                    <a:lstStyle/>
                    <a:p>
                      <a:pPr algn="ctr" fontAlgn="b"/>
                      <a:endParaRPr lang="en-US" sz="1400" b="0" i="0" u="none" strike="noStrike">
                        <a:solidFill>
                          <a:srgbClr val="000000"/>
                        </a:solidFill>
                        <a:effectLst/>
                        <a:latin typeface="Calibri" panose="020F0502020204030204" pitchFamily="34" charset="0"/>
                      </a:endParaRPr>
                    </a:p>
                  </a:txBody>
                  <a:tcPr marL="5358" marR="5358" marT="5358" marB="0" anchor="ctr"/>
                </a:tc>
                <a:tc>
                  <a:txBody>
                    <a:bodyPr/>
                    <a:lstStyle/>
                    <a:p>
                      <a:pPr algn="ctr" fontAlgn="b"/>
                      <a:endParaRPr lang="en-US" sz="1400" b="0" i="0" u="none" strike="noStrike">
                        <a:solidFill>
                          <a:srgbClr val="000000"/>
                        </a:solidFill>
                        <a:effectLst/>
                        <a:latin typeface="Calibri" panose="020F0502020204030204" pitchFamily="34" charset="0"/>
                      </a:endParaRPr>
                    </a:p>
                  </a:txBody>
                  <a:tcPr marL="5358" marR="5358" marT="5358" marB="0" anchor="ctr"/>
                </a:tc>
                <a:tc>
                  <a:txBody>
                    <a:bodyPr/>
                    <a:lstStyle/>
                    <a:p>
                      <a:pPr algn="ctr" fontAlgn="b"/>
                      <a:r>
                        <a:rPr lang="en-US" sz="1400" u="none" strike="noStrike">
                          <a:effectLst/>
                        </a:rPr>
                        <a:t>https://mitchellsberries.com/</a:t>
                      </a:r>
                      <a:endParaRPr lang="en-US" sz="1400" b="0" i="0" u="none" strike="noStrike">
                        <a:solidFill>
                          <a:srgbClr val="000000"/>
                        </a:solidFill>
                        <a:effectLst/>
                        <a:latin typeface="Calibri" panose="020F0502020204030204" pitchFamily="34" charset="0"/>
                      </a:endParaRPr>
                    </a:p>
                  </a:txBody>
                  <a:tcPr marL="5358" marR="5358" marT="5358" marB="0" anchor="ctr"/>
                </a:tc>
                <a:tc>
                  <a:txBody>
                    <a:bodyPr/>
                    <a:lstStyle/>
                    <a:p>
                      <a:pPr algn="ctr" fontAlgn="b"/>
                      <a:r>
                        <a:rPr lang="en-US" sz="1400" u="none" strike="noStrike">
                          <a:effectLst/>
                        </a:rPr>
                        <a:t>glasses giveaway (100), games &amp; music, $5 per car</a:t>
                      </a:r>
                      <a:endParaRPr lang="en-US" sz="1400" b="0" i="0" u="none" strike="noStrike">
                        <a:solidFill>
                          <a:srgbClr val="000000"/>
                        </a:solidFill>
                        <a:effectLst/>
                        <a:latin typeface="Calibri" panose="020F0502020204030204" pitchFamily="34" charset="0"/>
                      </a:endParaRPr>
                    </a:p>
                  </a:txBody>
                  <a:tcPr marL="5358" marR="5358" marT="5358" marB="0" anchor="ctr"/>
                </a:tc>
                <a:extLst>
                  <a:ext uri="{0D108BD9-81ED-4DB2-BD59-A6C34878D82A}">
                    <a16:rowId xmlns:a16="http://schemas.microsoft.com/office/drawing/2014/main" val="4042010846"/>
                  </a:ext>
                </a:extLst>
              </a:tr>
              <a:tr h="428501">
                <a:tc>
                  <a:txBody>
                    <a:bodyPr/>
                    <a:lstStyle/>
                    <a:p>
                      <a:pPr algn="ctr" fontAlgn="b"/>
                      <a:r>
                        <a:rPr lang="en-US" sz="1400" u="none" strike="noStrike">
                          <a:effectLst/>
                        </a:rPr>
                        <a:t>Total Eclipse on the Farm Presented By: Scheiderer Farms</a:t>
                      </a:r>
                      <a:endParaRPr lang="en-US" sz="1400" b="0" i="0" u="none" strike="noStrike">
                        <a:solidFill>
                          <a:srgbClr val="000000"/>
                        </a:solidFill>
                        <a:effectLst/>
                        <a:latin typeface="Calibri" panose="020F0502020204030204" pitchFamily="34" charset="0"/>
                      </a:endParaRPr>
                    </a:p>
                  </a:txBody>
                  <a:tcPr marL="5358" marR="5358" marT="5358" marB="0" anchor="ctr"/>
                </a:tc>
                <a:tc>
                  <a:txBody>
                    <a:bodyPr/>
                    <a:lstStyle/>
                    <a:p>
                      <a:pPr algn="ctr" fontAlgn="b"/>
                      <a:r>
                        <a:rPr lang="en-US" sz="1400" u="none" strike="noStrike">
                          <a:effectLst/>
                        </a:rPr>
                        <a:t>13436 State Route 38 Marysville, OH 43040</a:t>
                      </a:r>
                      <a:endParaRPr lang="en-US" sz="1400" b="0" i="0" u="none" strike="noStrike">
                        <a:solidFill>
                          <a:srgbClr val="000000"/>
                        </a:solidFill>
                        <a:effectLst/>
                        <a:latin typeface="Calibri" panose="020F0502020204030204" pitchFamily="34" charset="0"/>
                      </a:endParaRPr>
                    </a:p>
                  </a:txBody>
                  <a:tcPr marL="5358" marR="5358" marT="5358" marB="0" anchor="ctr"/>
                </a:tc>
                <a:tc>
                  <a:txBody>
                    <a:bodyPr/>
                    <a:lstStyle/>
                    <a:p>
                      <a:pPr algn="ctr" fontAlgn="b"/>
                      <a:r>
                        <a:rPr lang="en-US" sz="1400" u="none" strike="noStrike">
                          <a:effectLst/>
                        </a:rPr>
                        <a:t>Union</a:t>
                      </a:r>
                      <a:endParaRPr lang="en-US" sz="1400" b="0" i="0" u="none" strike="noStrike">
                        <a:solidFill>
                          <a:srgbClr val="000000"/>
                        </a:solidFill>
                        <a:effectLst/>
                        <a:latin typeface="Calibri" panose="020F0502020204030204" pitchFamily="34" charset="0"/>
                      </a:endParaRPr>
                    </a:p>
                  </a:txBody>
                  <a:tcPr marL="5358" marR="5358" marT="5358" marB="0" anchor="ctr"/>
                </a:tc>
                <a:tc>
                  <a:txBody>
                    <a:bodyPr/>
                    <a:lstStyle/>
                    <a:p>
                      <a:pPr algn="ctr" fontAlgn="b"/>
                      <a:endParaRPr lang="en-US" sz="1400" b="0" i="0" u="none" strike="noStrike">
                        <a:solidFill>
                          <a:srgbClr val="000000"/>
                        </a:solidFill>
                        <a:effectLst/>
                        <a:latin typeface="Calibri" panose="020F0502020204030204" pitchFamily="34" charset="0"/>
                      </a:endParaRPr>
                    </a:p>
                  </a:txBody>
                  <a:tcPr marL="5358" marR="5358" marT="5358" marB="0" anchor="ctr"/>
                </a:tc>
                <a:tc>
                  <a:txBody>
                    <a:bodyPr/>
                    <a:lstStyle/>
                    <a:p>
                      <a:pPr algn="ctr" fontAlgn="b"/>
                      <a:endParaRPr lang="en-US" sz="1400" b="0" i="0" u="none" strike="noStrike">
                        <a:solidFill>
                          <a:srgbClr val="000000"/>
                        </a:solidFill>
                        <a:effectLst/>
                        <a:latin typeface="Calibri" panose="020F0502020204030204" pitchFamily="34" charset="0"/>
                      </a:endParaRPr>
                    </a:p>
                  </a:txBody>
                  <a:tcPr marL="5358" marR="5358" marT="5358" marB="0" anchor="ctr"/>
                </a:tc>
                <a:tc gridSpan="2">
                  <a:txBody>
                    <a:bodyPr/>
                    <a:lstStyle/>
                    <a:p>
                      <a:pPr algn="ctr" fontAlgn="b"/>
                      <a:r>
                        <a:rPr lang="en-US" sz="1400" u="none" strike="noStrike">
                          <a:effectLst/>
                        </a:rPr>
                        <a:t>https://www.scheidererfarms.com/product/total-eclipse-of-the-farm/6290?cs=true</a:t>
                      </a:r>
                      <a:endParaRPr lang="en-US" sz="1400" b="0" i="0" u="none" strike="noStrike">
                        <a:solidFill>
                          <a:srgbClr val="000000"/>
                        </a:solidFill>
                        <a:effectLst/>
                        <a:latin typeface="Calibri" panose="020F0502020204030204" pitchFamily="34" charset="0"/>
                      </a:endParaRPr>
                    </a:p>
                  </a:txBody>
                  <a:tcPr marL="5358" marR="5358" marT="5358" marB="0" anchor="ctr"/>
                </a:tc>
                <a:tc hMerge="1">
                  <a:txBody>
                    <a:bodyPr/>
                    <a:lstStyle/>
                    <a:p>
                      <a:endParaRPr lang="en-US"/>
                    </a:p>
                  </a:txBody>
                  <a:tcPr/>
                </a:tc>
                <a:extLst>
                  <a:ext uri="{0D108BD9-81ED-4DB2-BD59-A6C34878D82A}">
                    <a16:rowId xmlns:a16="http://schemas.microsoft.com/office/drawing/2014/main" val="2500191152"/>
                  </a:ext>
                </a:extLst>
              </a:tr>
              <a:tr h="428501">
                <a:tc>
                  <a:txBody>
                    <a:bodyPr/>
                    <a:lstStyle/>
                    <a:p>
                      <a:pPr algn="ctr" fontAlgn="b"/>
                      <a:r>
                        <a:rPr lang="en-US" sz="1400" u="none" strike="noStrike">
                          <a:effectLst/>
                        </a:rPr>
                        <a:t>Black Out in the Barn: The Solar Eclipse</a:t>
                      </a:r>
                      <a:endParaRPr lang="en-US" sz="1400" b="0" i="0" u="none" strike="noStrike">
                        <a:solidFill>
                          <a:srgbClr val="000000"/>
                        </a:solidFill>
                        <a:effectLst/>
                        <a:latin typeface="Calibri" panose="020F0502020204030204" pitchFamily="34" charset="0"/>
                      </a:endParaRPr>
                    </a:p>
                  </a:txBody>
                  <a:tcPr marL="5358" marR="5358" marT="5358" marB="0" anchor="ctr"/>
                </a:tc>
                <a:tc>
                  <a:txBody>
                    <a:bodyPr/>
                    <a:lstStyle/>
                    <a:p>
                      <a:pPr algn="ctr" fontAlgn="b"/>
                      <a:r>
                        <a:rPr lang="en-US" sz="1400" u="none" strike="noStrike">
                          <a:effectLst/>
                        </a:rPr>
                        <a:t>8657 Axe Handle Road Milford Center Ohio 43045</a:t>
                      </a:r>
                      <a:endParaRPr lang="en-US" sz="1400" b="0" i="0" u="none" strike="noStrike">
                        <a:solidFill>
                          <a:srgbClr val="000000"/>
                        </a:solidFill>
                        <a:effectLst/>
                        <a:latin typeface="Calibri" panose="020F0502020204030204" pitchFamily="34" charset="0"/>
                      </a:endParaRPr>
                    </a:p>
                  </a:txBody>
                  <a:tcPr marL="5358" marR="5358" marT="5358" marB="0" anchor="ctr"/>
                </a:tc>
                <a:tc>
                  <a:txBody>
                    <a:bodyPr/>
                    <a:lstStyle/>
                    <a:p>
                      <a:pPr algn="ctr" fontAlgn="b"/>
                      <a:r>
                        <a:rPr lang="en-US" sz="1400" u="none" strike="noStrike">
                          <a:effectLst/>
                        </a:rPr>
                        <a:t>Union</a:t>
                      </a:r>
                      <a:endParaRPr lang="en-US" sz="1400" b="0" i="0" u="none" strike="noStrike">
                        <a:solidFill>
                          <a:srgbClr val="000000"/>
                        </a:solidFill>
                        <a:effectLst/>
                        <a:latin typeface="Calibri" panose="020F0502020204030204" pitchFamily="34" charset="0"/>
                      </a:endParaRPr>
                    </a:p>
                  </a:txBody>
                  <a:tcPr marL="5358" marR="5358" marT="5358" marB="0" anchor="ctr"/>
                </a:tc>
                <a:tc>
                  <a:txBody>
                    <a:bodyPr/>
                    <a:lstStyle/>
                    <a:p>
                      <a:pPr algn="ctr" fontAlgn="b"/>
                      <a:endParaRPr lang="en-US" sz="1400" b="0" i="0" u="none" strike="noStrike">
                        <a:solidFill>
                          <a:srgbClr val="000000"/>
                        </a:solidFill>
                        <a:effectLst/>
                        <a:latin typeface="Calibri" panose="020F0502020204030204" pitchFamily="34" charset="0"/>
                      </a:endParaRPr>
                    </a:p>
                  </a:txBody>
                  <a:tcPr marL="5358" marR="5358" marT="5358" marB="0" anchor="ctr"/>
                </a:tc>
                <a:tc>
                  <a:txBody>
                    <a:bodyPr/>
                    <a:lstStyle/>
                    <a:p>
                      <a:pPr algn="ctr" fontAlgn="b"/>
                      <a:endParaRPr lang="en-US" sz="1400" b="0" i="0" u="none" strike="noStrike">
                        <a:solidFill>
                          <a:srgbClr val="000000"/>
                        </a:solidFill>
                        <a:effectLst/>
                        <a:latin typeface="Calibri" panose="020F0502020204030204" pitchFamily="34" charset="0"/>
                      </a:endParaRPr>
                    </a:p>
                  </a:txBody>
                  <a:tcPr marL="5358" marR="5358" marT="5358" marB="0" anchor="ctr"/>
                </a:tc>
                <a:tc>
                  <a:txBody>
                    <a:bodyPr/>
                    <a:lstStyle/>
                    <a:p>
                      <a:pPr algn="ctr" fontAlgn="b"/>
                      <a:r>
                        <a:rPr lang="en-US" sz="1400" u="none" strike="noStrike">
                          <a:effectLst/>
                        </a:rPr>
                        <a:t>https://www.mazeandberries.com/special-events/</a:t>
                      </a:r>
                      <a:endParaRPr lang="en-US" sz="1400" b="0" i="0" u="none" strike="noStrike">
                        <a:solidFill>
                          <a:srgbClr val="000000"/>
                        </a:solidFill>
                        <a:effectLst/>
                        <a:latin typeface="Calibri" panose="020F0502020204030204" pitchFamily="34" charset="0"/>
                      </a:endParaRPr>
                    </a:p>
                  </a:txBody>
                  <a:tcPr marL="5358" marR="5358" marT="5358" marB="0" anchor="ctr"/>
                </a:tc>
                <a:tc>
                  <a:txBody>
                    <a:bodyPr/>
                    <a:lstStyle/>
                    <a:p>
                      <a:pPr algn="ctr" fontAlgn="b"/>
                      <a:r>
                        <a:rPr lang="en-US" sz="1400" u="none" strike="noStrike">
                          <a:effectLst/>
                        </a:rPr>
                        <a:t>live music. Food, bar</a:t>
                      </a:r>
                      <a:endParaRPr lang="en-US" sz="1400" b="0" i="0" u="none" strike="noStrike">
                        <a:solidFill>
                          <a:srgbClr val="000000"/>
                        </a:solidFill>
                        <a:effectLst/>
                        <a:latin typeface="Calibri" panose="020F0502020204030204" pitchFamily="34" charset="0"/>
                      </a:endParaRPr>
                    </a:p>
                  </a:txBody>
                  <a:tcPr marL="5358" marR="5358" marT="5358" marB="0" anchor="ctr"/>
                </a:tc>
                <a:extLst>
                  <a:ext uri="{0D108BD9-81ED-4DB2-BD59-A6C34878D82A}">
                    <a16:rowId xmlns:a16="http://schemas.microsoft.com/office/drawing/2014/main" val="2339097808"/>
                  </a:ext>
                </a:extLst>
              </a:tr>
              <a:tr h="428501">
                <a:tc>
                  <a:txBody>
                    <a:bodyPr/>
                    <a:lstStyle/>
                    <a:p>
                      <a:pPr algn="ctr" fontAlgn="b"/>
                      <a:r>
                        <a:rPr lang="en-US" sz="1400" u="none" strike="noStrike">
                          <a:effectLst/>
                        </a:rPr>
                        <a:t>Solar Eclipse Fly-In</a:t>
                      </a:r>
                      <a:endParaRPr lang="en-US" sz="1400" b="0" i="0" u="none" strike="noStrike">
                        <a:solidFill>
                          <a:srgbClr val="000000"/>
                        </a:solidFill>
                        <a:effectLst/>
                        <a:latin typeface="Calibri" panose="020F0502020204030204" pitchFamily="34" charset="0"/>
                      </a:endParaRPr>
                    </a:p>
                  </a:txBody>
                  <a:tcPr marL="5358" marR="5358" marT="5358" marB="0" anchor="ctr"/>
                </a:tc>
                <a:tc>
                  <a:txBody>
                    <a:bodyPr/>
                    <a:lstStyle/>
                    <a:p>
                      <a:pPr algn="ctr" fontAlgn="b"/>
                      <a:r>
                        <a:rPr lang="nb-NO" sz="1400" u="none" strike="noStrike">
                          <a:effectLst/>
                        </a:rPr>
                        <a:t>760 Clymer Rd  Marysville, OH 43040</a:t>
                      </a:r>
                      <a:endParaRPr lang="nb-NO" sz="1400" b="0" i="0" u="none" strike="noStrike">
                        <a:solidFill>
                          <a:srgbClr val="000000"/>
                        </a:solidFill>
                        <a:effectLst/>
                        <a:latin typeface="Calibri" panose="020F0502020204030204" pitchFamily="34" charset="0"/>
                      </a:endParaRPr>
                    </a:p>
                  </a:txBody>
                  <a:tcPr marL="5358" marR="5358" marT="5358" marB="0" anchor="ctr"/>
                </a:tc>
                <a:tc>
                  <a:txBody>
                    <a:bodyPr/>
                    <a:lstStyle/>
                    <a:p>
                      <a:pPr algn="ctr" fontAlgn="b"/>
                      <a:r>
                        <a:rPr lang="en-US" sz="1400" u="none" strike="noStrike">
                          <a:effectLst/>
                        </a:rPr>
                        <a:t>Union</a:t>
                      </a:r>
                      <a:endParaRPr lang="en-US" sz="1400" b="0" i="0" u="none" strike="noStrike">
                        <a:solidFill>
                          <a:srgbClr val="000000"/>
                        </a:solidFill>
                        <a:effectLst/>
                        <a:latin typeface="Calibri" panose="020F0502020204030204" pitchFamily="34" charset="0"/>
                      </a:endParaRPr>
                    </a:p>
                  </a:txBody>
                  <a:tcPr marL="5358" marR="5358" marT="5358" marB="0" anchor="ctr"/>
                </a:tc>
                <a:tc>
                  <a:txBody>
                    <a:bodyPr/>
                    <a:lstStyle/>
                    <a:p>
                      <a:pPr algn="ctr" fontAlgn="b"/>
                      <a:endParaRPr lang="en-US" sz="1400" b="0" i="0" u="none" strike="noStrike">
                        <a:solidFill>
                          <a:srgbClr val="000000"/>
                        </a:solidFill>
                        <a:effectLst/>
                        <a:latin typeface="Calibri" panose="020F0502020204030204" pitchFamily="34" charset="0"/>
                      </a:endParaRPr>
                    </a:p>
                  </a:txBody>
                  <a:tcPr marL="5358" marR="5358" marT="5358" marB="0" anchor="ctr"/>
                </a:tc>
                <a:tc>
                  <a:txBody>
                    <a:bodyPr/>
                    <a:lstStyle/>
                    <a:p>
                      <a:pPr algn="ctr" fontAlgn="b"/>
                      <a:r>
                        <a:rPr lang="en-US" sz="1400" u="none" strike="noStrike" dirty="0">
                          <a:effectLst/>
                        </a:rPr>
                        <a:t>11-3:30pm</a:t>
                      </a:r>
                      <a:endParaRPr lang="en-US" sz="1400" b="0" i="0" u="none" strike="noStrike" dirty="0">
                        <a:solidFill>
                          <a:srgbClr val="000000"/>
                        </a:solidFill>
                        <a:effectLst/>
                        <a:latin typeface="Calibri" panose="020F0502020204030204" pitchFamily="34" charset="0"/>
                      </a:endParaRPr>
                    </a:p>
                  </a:txBody>
                  <a:tcPr marL="5358" marR="5358" marT="5358" marB="0" anchor="ctr"/>
                </a:tc>
                <a:tc>
                  <a:txBody>
                    <a:bodyPr/>
                    <a:lstStyle/>
                    <a:p>
                      <a:pPr algn="ctr" fontAlgn="b"/>
                      <a:r>
                        <a:rPr lang="en-US" sz="1400" u="none" strike="noStrike">
                          <a:effectLst/>
                        </a:rPr>
                        <a:t>https://webapp.aopa.org/destinations/event/432</a:t>
                      </a:r>
                      <a:endParaRPr lang="en-US" sz="1400" b="0" i="0" u="none" strike="noStrike">
                        <a:solidFill>
                          <a:srgbClr val="000000"/>
                        </a:solidFill>
                        <a:effectLst/>
                        <a:latin typeface="Calibri" panose="020F0502020204030204" pitchFamily="34" charset="0"/>
                      </a:endParaRPr>
                    </a:p>
                  </a:txBody>
                  <a:tcPr marL="5358" marR="5358" marT="5358" marB="0" anchor="ctr"/>
                </a:tc>
                <a:tc>
                  <a:txBody>
                    <a:bodyPr/>
                    <a:lstStyle/>
                    <a:p>
                      <a:pPr algn="ctr" fontAlgn="b"/>
                      <a:r>
                        <a:rPr lang="en-US" sz="1400" u="none" strike="noStrike" dirty="0">
                          <a:effectLst/>
                        </a:rPr>
                        <a:t>food, free admission</a:t>
                      </a:r>
                      <a:endParaRPr lang="en-US" sz="1400" b="0" i="0" u="none" strike="noStrike" dirty="0">
                        <a:solidFill>
                          <a:srgbClr val="000000"/>
                        </a:solidFill>
                        <a:effectLst/>
                        <a:latin typeface="Calibri" panose="020F0502020204030204" pitchFamily="34" charset="0"/>
                      </a:endParaRPr>
                    </a:p>
                  </a:txBody>
                  <a:tcPr marL="5358" marR="5358" marT="5358" marB="0" anchor="ctr"/>
                </a:tc>
                <a:extLst>
                  <a:ext uri="{0D108BD9-81ED-4DB2-BD59-A6C34878D82A}">
                    <a16:rowId xmlns:a16="http://schemas.microsoft.com/office/drawing/2014/main" val="964693446"/>
                  </a:ext>
                </a:extLst>
              </a:tr>
            </a:tbl>
          </a:graphicData>
        </a:graphic>
      </p:graphicFrame>
    </p:spTree>
    <p:extLst>
      <p:ext uri="{BB962C8B-B14F-4D97-AF65-F5344CB8AC3E}">
        <p14:creationId xmlns:p14="http://schemas.microsoft.com/office/powerpoint/2010/main" val="41768326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0123"/>
            <a:ext cx="10515600" cy="1325563"/>
          </a:xfrm>
        </p:spPr>
        <p:txBody>
          <a:bodyPr/>
          <a:lstStyle/>
          <a:p>
            <a:pPr algn="ctr"/>
            <a:r>
              <a:rPr lang="en-US" dirty="0"/>
              <a:t> </a:t>
            </a:r>
            <a:r>
              <a:rPr lang="en-US" b="1" dirty="0"/>
              <a:t>Questions, Comments, or Concerns?</a:t>
            </a:r>
          </a:p>
        </p:txBody>
      </p:sp>
      <p:sp>
        <p:nvSpPr>
          <p:cNvPr id="3" name="Content Placeholder 2"/>
          <p:cNvSpPr>
            <a:spLocks noGrp="1"/>
          </p:cNvSpPr>
          <p:nvPr>
            <p:ph sz="half" idx="1"/>
          </p:nvPr>
        </p:nvSpPr>
        <p:spPr>
          <a:xfrm rot="10800000" flipV="1">
            <a:off x="680321" y="6205553"/>
            <a:ext cx="10787779" cy="474647"/>
          </a:xfrm>
        </p:spPr>
        <p:txBody>
          <a:bodyPr>
            <a:normAutofit lnSpcReduction="10000"/>
          </a:bodyPr>
          <a:lstStyle/>
          <a:p>
            <a:pPr marL="0" indent="0" algn="ctr">
              <a:buNone/>
            </a:pPr>
            <a:r>
              <a:rPr lang="en-US" sz="2400" dirty="0"/>
              <a:t>Jecy Weber, </a:t>
            </a:r>
            <a:r>
              <a:rPr lang="en-US" dirty="0">
                <a:hlinkClick r:id="rId3"/>
              </a:rPr>
              <a:t>jecy@delcoema.org</a:t>
            </a:r>
            <a:r>
              <a:rPr lang="en-US" dirty="0"/>
              <a:t>, </a:t>
            </a:r>
            <a:r>
              <a:rPr lang="en-US" sz="2400" dirty="0"/>
              <a:t>740-833-2180</a:t>
            </a:r>
          </a:p>
        </p:txBody>
      </p:sp>
      <p:sp>
        <p:nvSpPr>
          <p:cNvPr id="4" name="TextBox 3">
            <a:extLst>
              <a:ext uri="{FF2B5EF4-FFF2-40B4-BE49-F238E27FC236}">
                <a16:creationId xmlns:a16="http://schemas.microsoft.com/office/drawing/2014/main" id="{9B34B9D7-9BFE-43EF-A119-B11F3D15C150}"/>
              </a:ext>
            </a:extLst>
          </p:cNvPr>
          <p:cNvSpPr txBox="1"/>
          <p:nvPr/>
        </p:nvSpPr>
        <p:spPr>
          <a:xfrm>
            <a:off x="838200" y="2094100"/>
            <a:ext cx="6263159"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prstClr val="black"/>
                </a:solidFill>
                <a:effectLst/>
                <a:uLnTx/>
                <a:uFillTx/>
                <a:latin typeface="Trebuchet MS" panose="020B0603020202020204"/>
                <a:ea typeface="+mn-ea"/>
                <a:cs typeface="+mn-cs"/>
              </a:rPr>
              <a:t>Meeting Schedule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rebuchet MS" panose="020B0603020202020204"/>
                <a:ea typeface="+mn-ea"/>
                <a:cs typeface="+mn-cs"/>
              </a:rPr>
              <a:t>Feb 20</a:t>
            </a:r>
            <a:r>
              <a:rPr kumimoji="0" lang="en-US" sz="2400" b="0" i="0" u="none" strike="noStrike" kern="1200" cap="none" spc="0" normalizeH="0" baseline="30000" noProof="0" dirty="0">
                <a:ln>
                  <a:noFill/>
                </a:ln>
                <a:solidFill>
                  <a:prstClr val="black"/>
                </a:solidFill>
                <a:effectLst/>
                <a:uLnTx/>
                <a:uFillTx/>
                <a:latin typeface="Trebuchet MS" panose="020B0603020202020204"/>
                <a:ea typeface="+mn-ea"/>
                <a:cs typeface="+mn-cs"/>
              </a:rPr>
              <a:t>th</a:t>
            </a:r>
            <a:r>
              <a:rPr kumimoji="0" lang="en-US" sz="2400" b="0" i="0" u="none" strike="noStrike" kern="1200" cap="none" spc="0" normalizeH="0" baseline="0" noProof="0" dirty="0">
                <a:ln>
                  <a:noFill/>
                </a:ln>
                <a:solidFill>
                  <a:prstClr val="black"/>
                </a:solidFill>
                <a:effectLst/>
                <a:uLnTx/>
                <a:uFillTx/>
                <a:latin typeface="Trebuchet MS" panose="020B0603020202020204"/>
                <a:ea typeface="+mn-ea"/>
                <a:cs typeface="+mn-cs"/>
              </a:rPr>
              <a:t> Situational Update @ 9am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rebuchet MS" panose="020B0603020202020204"/>
                <a:ea typeface="+mn-ea"/>
                <a:cs typeface="+mn-cs"/>
              </a:rPr>
              <a:t>Mar 22</a:t>
            </a:r>
            <a:r>
              <a:rPr kumimoji="0" lang="en-US" sz="2400" b="0" i="0" u="none" strike="noStrike" kern="1200" cap="none" spc="0" normalizeH="0" baseline="30000" noProof="0" dirty="0">
                <a:ln>
                  <a:noFill/>
                </a:ln>
                <a:solidFill>
                  <a:prstClr val="black"/>
                </a:solidFill>
                <a:effectLst/>
                <a:uLnTx/>
                <a:uFillTx/>
                <a:latin typeface="Trebuchet MS" panose="020B0603020202020204"/>
                <a:ea typeface="+mn-ea"/>
                <a:cs typeface="+mn-cs"/>
              </a:rPr>
              <a:t>nd</a:t>
            </a:r>
            <a:r>
              <a:rPr kumimoji="0" lang="en-US" sz="2400" b="0" i="0" u="none" strike="noStrike" kern="1200" cap="none" spc="0" normalizeH="0" baseline="0" noProof="0" dirty="0">
                <a:ln>
                  <a:noFill/>
                </a:ln>
                <a:solidFill>
                  <a:prstClr val="black"/>
                </a:solidFill>
                <a:effectLst/>
                <a:uLnTx/>
                <a:uFillTx/>
                <a:latin typeface="Trebuchet MS" panose="020B0603020202020204"/>
                <a:ea typeface="+mn-ea"/>
                <a:cs typeface="+mn-cs"/>
              </a:rPr>
              <a:t>- Situational Update @ 9am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rebuchet MS" panose="020B0603020202020204"/>
                <a:ea typeface="+mn-ea"/>
                <a:cs typeface="+mn-cs"/>
              </a:rPr>
              <a:t>April 12</a:t>
            </a:r>
            <a:r>
              <a:rPr kumimoji="0" lang="en-US" sz="2400" b="0" i="0" u="none" strike="noStrike" kern="1200" cap="none" spc="0" normalizeH="0" baseline="30000" noProof="0" dirty="0">
                <a:ln>
                  <a:noFill/>
                </a:ln>
                <a:solidFill>
                  <a:prstClr val="black"/>
                </a:solidFill>
                <a:effectLst/>
                <a:uLnTx/>
                <a:uFillTx/>
                <a:latin typeface="Trebuchet MS" panose="020B0603020202020204"/>
                <a:ea typeface="+mn-ea"/>
                <a:cs typeface="+mn-cs"/>
              </a:rPr>
              <a:t>th</a:t>
            </a:r>
            <a:r>
              <a:rPr kumimoji="0" lang="en-US" sz="2400" b="0" i="0" u="none" strike="noStrike" kern="1200" cap="none" spc="0" normalizeH="0" baseline="0" noProof="0" dirty="0">
                <a:ln>
                  <a:noFill/>
                </a:ln>
                <a:solidFill>
                  <a:prstClr val="black"/>
                </a:solidFill>
                <a:effectLst/>
                <a:uLnTx/>
                <a:uFillTx/>
                <a:latin typeface="Trebuchet MS" panose="020B0603020202020204"/>
                <a:ea typeface="+mn-ea"/>
                <a:cs typeface="+mn-cs"/>
              </a:rPr>
              <a:t>- After Action Review of Event @ 9am</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rebuchet MS" panose="020B0603020202020204"/>
                <a:ea typeface="+mn-ea"/>
                <a:cs typeface="+mn-cs"/>
              </a:rPr>
              <a:t>All meetings are to take place here at </a:t>
            </a:r>
            <a:r>
              <a:rPr kumimoji="0" lang="en-US" sz="2400" b="0" i="0" u="none" strike="noStrike" kern="1200" cap="none" spc="0" normalizeH="0" baseline="0" noProof="0" dirty="0" err="1">
                <a:ln>
                  <a:noFill/>
                </a:ln>
                <a:solidFill>
                  <a:prstClr val="black"/>
                </a:solidFill>
                <a:effectLst/>
                <a:uLnTx/>
                <a:uFillTx/>
                <a:latin typeface="Trebuchet MS" panose="020B0603020202020204"/>
                <a:ea typeface="+mn-ea"/>
                <a:cs typeface="+mn-cs"/>
              </a:rPr>
              <a:t>Byxbe</a:t>
            </a:r>
            <a:endParaRPr kumimoji="0" lang="en-US"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5" name="Picture 4">
            <a:extLst>
              <a:ext uri="{FF2B5EF4-FFF2-40B4-BE49-F238E27FC236}">
                <a16:creationId xmlns:a16="http://schemas.microsoft.com/office/drawing/2014/main" id="{D356065A-587C-41A7-B33D-D5640B4183E1}"/>
              </a:ext>
            </a:extLst>
          </p:cNvPr>
          <p:cNvPicPr>
            <a:picLocks noChangeAspect="1"/>
          </p:cNvPicPr>
          <p:nvPr/>
        </p:nvPicPr>
        <p:blipFill>
          <a:blip r:embed="rId4"/>
          <a:stretch>
            <a:fillRect/>
          </a:stretch>
        </p:blipFill>
        <p:spPr>
          <a:xfrm>
            <a:off x="8204200" y="2574958"/>
            <a:ext cx="2286000" cy="2819400"/>
          </a:xfrm>
          <a:prstGeom prst="rect">
            <a:avLst/>
          </a:prstGeom>
        </p:spPr>
      </p:pic>
    </p:spTree>
    <p:extLst>
      <p:ext uri="{BB962C8B-B14F-4D97-AF65-F5344CB8AC3E}">
        <p14:creationId xmlns:p14="http://schemas.microsoft.com/office/powerpoint/2010/main" val="1962240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BFF05F-DEDE-4825-AC84-97A4D5FEC16C}"/>
              </a:ext>
            </a:extLst>
          </p:cNvPr>
          <p:cNvSpPr txBox="1"/>
          <p:nvPr/>
        </p:nvSpPr>
        <p:spPr>
          <a:xfrm>
            <a:off x="1425843" y="1596325"/>
            <a:ext cx="5553828" cy="1015663"/>
          </a:xfrm>
          <a:prstGeom prst="rect">
            <a:avLst/>
          </a:prstGeom>
          <a:noFill/>
        </p:spPr>
        <p:txBody>
          <a:bodyPr wrap="none" rtlCol="0">
            <a:spAutoFit/>
          </a:bodyPr>
          <a:lstStyle/>
          <a:p>
            <a:r>
              <a:rPr lang="en-US" sz="6000" dirty="0"/>
              <a:t>I heard………………</a:t>
            </a:r>
          </a:p>
        </p:txBody>
      </p:sp>
      <p:sp>
        <p:nvSpPr>
          <p:cNvPr id="3" name="TextBox 2">
            <a:extLst>
              <a:ext uri="{FF2B5EF4-FFF2-40B4-BE49-F238E27FC236}">
                <a16:creationId xmlns:a16="http://schemas.microsoft.com/office/drawing/2014/main" id="{A9D2488E-CEBE-41E4-862A-14453862A81A}"/>
              </a:ext>
            </a:extLst>
          </p:cNvPr>
          <p:cNvSpPr txBox="1"/>
          <p:nvPr/>
        </p:nvSpPr>
        <p:spPr>
          <a:xfrm>
            <a:off x="2789695" y="4738455"/>
            <a:ext cx="9062096" cy="523220"/>
          </a:xfrm>
          <a:prstGeom prst="rect">
            <a:avLst/>
          </a:prstGeom>
          <a:noFill/>
        </p:spPr>
        <p:txBody>
          <a:bodyPr wrap="none" rtlCol="0">
            <a:spAutoFit/>
          </a:bodyPr>
          <a:lstStyle/>
          <a:p>
            <a:r>
              <a:rPr lang="en-US" sz="2800" dirty="0"/>
              <a:t>Information that has come to us that you should be aware of</a:t>
            </a:r>
          </a:p>
        </p:txBody>
      </p:sp>
    </p:spTree>
    <p:extLst>
      <p:ext uri="{BB962C8B-B14F-4D97-AF65-F5344CB8AC3E}">
        <p14:creationId xmlns:p14="http://schemas.microsoft.com/office/powerpoint/2010/main" val="2241503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B6542-CCCA-4139-A206-2B1C905223B8}"/>
              </a:ext>
            </a:extLst>
          </p:cNvPr>
          <p:cNvSpPr>
            <a:spLocks noGrp="1"/>
          </p:cNvSpPr>
          <p:nvPr>
            <p:ph type="title"/>
          </p:nvPr>
        </p:nvSpPr>
        <p:spPr/>
        <p:txBody>
          <a:bodyPr/>
          <a:lstStyle/>
          <a:p>
            <a:r>
              <a:rPr lang="en-US" dirty="0"/>
              <a:t>I have heard………</a:t>
            </a:r>
          </a:p>
        </p:txBody>
      </p:sp>
      <p:sp>
        <p:nvSpPr>
          <p:cNvPr id="3" name="Content Placeholder 2">
            <a:extLst>
              <a:ext uri="{FF2B5EF4-FFF2-40B4-BE49-F238E27FC236}">
                <a16:creationId xmlns:a16="http://schemas.microsoft.com/office/drawing/2014/main" id="{1B051F00-86A7-4569-B997-089CC722DE21}"/>
              </a:ext>
            </a:extLst>
          </p:cNvPr>
          <p:cNvSpPr>
            <a:spLocks noGrp="1"/>
          </p:cNvSpPr>
          <p:nvPr>
            <p:ph idx="1"/>
          </p:nvPr>
        </p:nvSpPr>
        <p:spPr/>
        <p:txBody>
          <a:bodyPr/>
          <a:lstStyle/>
          <a:p>
            <a:r>
              <a:rPr lang="en-US" dirty="0"/>
              <a:t>From the radio: </a:t>
            </a:r>
          </a:p>
          <a:p>
            <a:pPr lvl="1"/>
            <a:r>
              <a:rPr lang="en-US" dirty="0"/>
              <a:t>It was suggested that schools were closing to minimize liability for children looking directly at the sun. While this may have been in jest, we want you to know. </a:t>
            </a:r>
          </a:p>
          <a:p>
            <a:r>
              <a:rPr lang="en-US" dirty="0"/>
              <a:t>DCOHSEM:</a:t>
            </a:r>
          </a:p>
          <a:p>
            <a:pPr lvl="1"/>
            <a:r>
              <a:rPr lang="en-US" dirty="0"/>
              <a:t>We have been doing public outreach to different community groups. For example Sourcepoint, incoming township trustees, business groups, etc. </a:t>
            </a:r>
          </a:p>
        </p:txBody>
      </p:sp>
    </p:spTree>
    <p:extLst>
      <p:ext uri="{BB962C8B-B14F-4D97-AF65-F5344CB8AC3E}">
        <p14:creationId xmlns:p14="http://schemas.microsoft.com/office/powerpoint/2010/main" val="2548059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BC55E-A23B-46C3-B611-683BD7ED56D4}"/>
              </a:ext>
            </a:extLst>
          </p:cNvPr>
          <p:cNvSpPr>
            <a:spLocks noGrp="1"/>
          </p:cNvSpPr>
          <p:nvPr>
            <p:ph type="title"/>
          </p:nvPr>
        </p:nvSpPr>
        <p:spPr/>
        <p:txBody>
          <a:bodyPr/>
          <a:lstStyle/>
          <a:p>
            <a:r>
              <a:rPr lang="en-US" dirty="0"/>
              <a:t>I heard…..</a:t>
            </a:r>
          </a:p>
        </p:txBody>
      </p:sp>
      <p:sp>
        <p:nvSpPr>
          <p:cNvPr id="3" name="Content Placeholder 2">
            <a:extLst>
              <a:ext uri="{FF2B5EF4-FFF2-40B4-BE49-F238E27FC236}">
                <a16:creationId xmlns:a16="http://schemas.microsoft.com/office/drawing/2014/main" id="{21796664-E88F-4696-83C9-1C9D4A4A8A77}"/>
              </a:ext>
            </a:extLst>
          </p:cNvPr>
          <p:cNvSpPr>
            <a:spLocks noGrp="1"/>
          </p:cNvSpPr>
          <p:nvPr>
            <p:ph idx="1"/>
          </p:nvPr>
        </p:nvSpPr>
        <p:spPr>
          <a:xfrm>
            <a:off x="430306" y="1690689"/>
            <a:ext cx="4961964" cy="3459536"/>
          </a:xfrm>
        </p:spPr>
        <p:txBody>
          <a:bodyPr/>
          <a:lstStyle/>
          <a:p>
            <a:pPr marL="0" indent="0" algn="ctr">
              <a:buNone/>
            </a:pPr>
            <a:r>
              <a:rPr lang="en-US" dirty="0"/>
              <a:t>Pam </a:t>
            </a:r>
            <a:r>
              <a:rPr lang="en-US" dirty="0" err="1"/>
              <a:t>Cottrel</a:t>
            </a:r>
            <a:r>
              <a:rPr lang="en-US" dirty="0"/>
              <a:t>, of the Dayton Daily News gives a first-hand account of what it was like in Kentucky for the 2017 eclipse. She confirms the traffic and depleted resources we have been planning for.</a:t>
            </a:r>
          </a:p>
        </p:txBody>
      </p:sp>
      <p:pic>
        <p:nvPicPr>
          <p:cNvPr id="4" name="Picture 3">
            <a:extLst>
              <a:ext uri="{FF2B5EF4-FFF2-40B4-BE49-F238E27FC236}">
                <a16:creationId xmlns:a16="http://schemas.microsoft.com/office/drawing/2014/main" id="{B2696CEE-C9F2-429C-800D-9C5F91DD82FD}"/>
              </a:ext>
            </a:extLst>
          </p:cNvPr>
          <p:cNvPicPr>
            <a:picLocks noChangeAspect="1"/>
          </p:cNvPicPr>
          <p:nvPr/>
        </p:nvPicPr>
        <p:blipFill>
          <a:blip r:embed="rId3"/>
          <a:stretch>
            <a:fillRect/>
          </a:stretch>
        </p:blipFill>
        <p:spPr>
          <a:xfrm>
            <a:off x="5620870" y="1547025"/>
            <a:ext cx="6369424" cy="3763949"/>
          </a:xfrm>
          <a:prstGeom prst="rect">
            <a:avLst/>
          </a:prstGeom>
        </p:spPr>
      </p:pic>
    </p:spTree>
    <p:extLst>
      <p:ext uri="{BB962C8B-B14F-4D97-AF65-F5344CB8AC3E}">
        <p14:creationId xmlns:p14="http://schemas.microsoft.com/office/powerpoint/2010/main" val="731513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0D3AB-49A7-4684-B34E-06C6CB642D85}"/>
              </a:ext>
            </a:extLst>
          </p:cNvPr>
          <p:cNvSpPr>
            <a:spLocks noGrp="1"/>
          </p:cNvSpPr>
          <p:nvPr>
            <p:ph type="title"/>
          </p:nvPr>
        </p:nvSpPr>
        <p:spPr/>
        <p:txBody>
          <a:bodyPr/>
          <a:lstStyle/>
          <a:p>
            <a:r>
              <a:rPr lang="en-US" dirty="0"/>
              <a:t>I heard…..</a:t>
            </a:r>
          </a:p>
        </p:txBody>
      </p:sp>
      <p:sp>
        <p:nvSpPr>
          <p:cNvPr id="3" name="Content Placeholder 2">
            <a:extLst>
              <a:ext uri="{FF2B5EF4-FFF2-40B4-BE49-F238E27FC236}">
                <a16:creationId xmlns:a16="http://schemas.microsoft.com/office/drawing/2014/main" id="{AC5A8D78-F366-4BF6-9085-2E97C1A59224}"/>
              </a:ext>
            </a:extLst>
          </p:cNvPr>
          <p:cNvSpPr>
            <a:spLocks noGrp="1"/>
          </p:cNvSpPr>
          <p:nvPr>
            <p:ph idx="1"/>
          </p:nvPr>
        </p:nvSpPr>
        <p:spPr>
          <a:xfrm>
            <a:off x="838200" y="1435101"/>
            <a:ext cx="5257800" cy="2781300"/>
          </a:xfrm>
        </p:spPr>
        <p:txBody>
          <a:bodyPr>
            <a:normAutofit fontScale="92500"/>
          </a:bodyPr>
          <a:lstStyle/>
          <a:p>
            <a:pPr marL="0" indent="0" algn="ctr">
              <a:buNone/>
            </a:pPr>
            <a:r>
              <a:rPr lang="en-US" dirty="0"/>
              <a:t>Our partners at Columbus Metro Parks have a solar eclipse page linked to their main website to help inform visitors about what to expect from the parks for the event</a:t>
            </a:r>
          </a:p>
          <a:p>
            <a:pPr marL="0" indent="0" algn="ctr">
              <a:buNone/>
            </a:pPr>
            <a:r>
              <a:rPr lang="en-US" dirty="0"/>
              <a:t>Also, the Social Media that goes with it</a:t>
            </a:r>
          </a:p>
        </p:txBody>
      </p:sp>
      <p:pic>
        <p:nvPicPr>
          <p:cNvPr id="4" name="Picture 3">
            <a:extLst>
              <a:ext uri="{FF2B5EF4-FFF2-40B4-BE49-F238E27FC236}">
                <a16:creationId xmlns:a16="http://schemas.microsoft.com/office/drawing/2014/main" id="{A90A02DB-0C1A-4E56-A330-8183BF7F3C46}"/>
              </a:ext>
            </a:extLst>
          </p:cNvPr>
          <p:cNvPicPr>
            <a:picLocks noChangeAspect="1"/>
          </p:cNvPicPr>
          <p:nvPr/>
        </p:nvPicPr>
        <p:blipFill>
          <a:blip r:embed="rId3"/>
          <a:stretch>
            <a:fillRect/>
          </a:stretch>
        </p:blipFill>
        <p:spPr>
          <a:xfrm>
            <a:off x="7011268" y="428625"/>
            <a:ext cx="4647621" cy="5867400"/>
          </a:xfrm>
          <a:prstGeom prst="rect">
            <a:avLst/>
          </a:prstGeom>
        </p:spPr>
      </p:pic>
      <p:pic>
        <p:nvPicPr>
          <p:cNvPr id="5" name="Picture 4">
            <a:extLst>
              <a:ext uri="{FF2B5EF4-FFF2-40B4-BE49-F238E27FC236}">
                <a16:creationId xmlns:a16="http://schemas.microsoft.com/office/drawing/2014/main" id="{5AE96131-0654-4DF0-B145-1F74B68DC745}"/>
              </a:ext>
            </a:extLst>
          </p:cNvPr>
          <p:cNvPicPr>
            <a:picLocks noChangeAspect="1"/>
          </p:cNvPicPr>
          <p:nvPr/>
        </p:nvPicPr>
        <p:blipFill>
          <a:blip r:embed="rId4"/>
          <a:stretch>
            <a:fillRect/>
          </a:stretch>
        </p:blipFill>
        <p:spPr>
          <a:xfrm>
            <a:off x="838200" y="4168489"/>
            <a:ext cx="5689600" cy="2571716"/>
          </a:xfrm>
          <a:prstGeom prst="rect">
            <a:avLst/>
          </a:prstGeom>
        </p:spPr>
      </p:pic>
    </p:spTree>
    <p:extLst>
      <p:ext uri="{BB962C8B-B14F-4D97-AF65-F5344CB8AC3E}">
        <p14:creationId xmlns:p14="http://schemas.microsoft.com/office/powerpoint/2010/main" val="2240988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D4E5E-D120-4162-9301-BD6FAC9BB554}"/>
              </a:ext>
            </a:extLst>
          </p:cNvPr>
          <p:cNvSpPr>
            <a:spLocks noGrp="1"/>
          </p:cNvSpPr>
          <p:nvPr>
            <p:ph type="title"/>
          </p:nvPr>
        </p:nvSpPr>
        <p:spPr>
          <a:xfrm>
            <a:off x="239021" y="98237"/>
            <a:ext cx="10515600" cy="1325563"/>
          </a:xfrm>
        </p:spPr>
        <p:txBody>
          <a:bodyPr/>
          <a:lstStyle/>
          <a:p>
            <a:r>
              <a:rPr lang="en-US" dirty="0"/>
              <a:t>I heard….</a:t>
            </a:r>
          </a:p>
        </p:txBody>
      </p:sp>
      <p:sp>
        <p:nvSpPr>
          <p:cNvPr id="3" name="Content Placeholder 2">
            <a:extLst>
              <a:ext uri="{FF2B5EF4-FFF2-40B4-BE49-F238E27FC236}">
                <a16:creationId xmlns:a16="http://schemas.microsoft.com/office/drawing/2014/main" id="{02A0FA31-494B-4326-B94F-24EA6845346D}"/>
              </a:ext>
            </a:extLst>
          </p:cNvPr>
          <p:cNvSpPr>
            <a:spLocks noGrp="1"/>
          </p:cNvSpPr>
          <p:nvPr>
            <p:ph idx="1"/>
          </p:nvPr>
        </p:nvSpPr>
        <p:spPr>
          <a:xfrm>
            <a:off x="239021" y="1421746"/>
            <a:ext cx="11952979" cy="3486429"/>
          </a:xfrm>
        </p:spPr>
        <p:txBody>
          <a:bodyPr>
            <a:normAutofit fontScale="55000" lnSpcReduction="20000"/>
          </a:bodyPr>
          <a:lstStyle/>
          <a:p>
            <a:pPr marL="0" indent="0">
              <a:buNone/>
            </a:pPr>
            <a:r>
              <a:rPr lang="en-US" sz="4400" b="1" dirty="0"/>
              <a:t>Delaware County Libraries </a:t>
            </a:r>
          </a:p>
          <a:p>
            <a:pPr marL="0" indent="0">
              <a:buNone/>
            </a:pPr>
            <a:r>
              <a:rPr lang="en-US" sz="4200" dirty="0"/>
              <a:t>Our partner is hosting/sponsoring a variety of programs on the eclipse</a:t>
            </a:r>
          </a:p>
          <a:p>
            <a:r>
              <a:rPr lang="en-US" sz="4200" dirty="0"/>
              <a:t>March 12</a:t>
            </a:r>
            <a:r>
              <a:rPr lang="en-US" sz="4200" baseline="30000" dirty="0"/>
              <a:t>th</a:t>
            </a:r>
            <a:r>
              <a:rPr lang="en-US" sz="4200" dirty="0"/>
              <a:t>: Eclipse Education at Alum Creek State Park</a:t>
            </a:r>
          </a:p>
          <a:p>
            <a:r>
              <a:rPr lang="en-US" sz="4200" dirty="0"/>
              <a:t>Mar 21</a:t>
            </a:r>
            <a:r>
              <a:rPr lang="en-US" sz="4200" baseline="30000" dirty="0"/>
              <a:t>st</a:t>
            </a:r>
            <a:r>
              <a:rPr lang="en-US" sz="4200" dirty="0"/>
              <a:t>: Solar Eclipse Facts with Astrophysicist from Perkins Observatory</a:t>
            </a:r>
          </a:p>
          <a:p>
            <a:r>
              <a:rPr lang="en-US" sz="4200" dirty="0"/>
              <a:t>Mar 26</a:t>
            </a:r>
            <a:r>
              <a:rPr lang="en-US" sz="4200" baseline="30000" dirty="0"/>
              <a:t>th</a:t>
            </a:r>
            <a:r>
              <a:rPr lang="en-US" sz="4200" dirty="0"/>
              <a:t>: DIY Crafts: Eclipse Coaster</a:t>
            </a:r>
          </a:p>
          <a:p>
            <a:r>
              <a:rPr lang="en-US" sz="4200" dirty="0"/>
              <a:t>Mar 27</a:t>
            </a:r>
            <a:r>
              <a:rPr lang="en-US" sz="4200" baseline="30000" dirty="0"/>
              <a:t>th</a:t>
            </a:r>
            <a:r>
              <a:rPr lang="en-US" sz="4200" dirty="0"/>
              <a:t>: Solar Eclipse Explorers</a:t>
            </a:r>
          </a:p>
          <a:p>
            <a:r>
              <a:rPr lang="en-US" sz="4200" dirty="0"/>
              <a:t>Mar 28</a:t>
            </a:r>
            <a:r>
              <a:rPr lang="en-US" sz="4200" baseline="30000" dirty="0"/>
              <a:t>th</a:t>
            </a:r>
            <a:r>
              <a:rPr lang="en-US" sz="4200" dirty="0"/>
              <a:t>: Solar Eclipse Explorers</a:t>
            </a:r>
          </a:p>
          <a:p>
            <a:r>
              <a:rPr lang="en-US" sz="4200" dirty="0"/>
              <a:t>Apr 1</a:t>
            </a:r>
            <a:r>
              <a:rPr lang="en-US" sz="4200" baseline="30000" dirty="0"/>
              <a:t>st</a:t>
            </a:r>
            <a:r>
              <a:rPr lang="en-US" sz="4200" dirty="0"/>
              <a:t>: Total Eclipse of the Heart </a:t>
            </a:r>
          </a:p>
          <a:p>
            <a:r>
              <a:rPr lang="en-US" sz="4200" dirty="0"/>
              <a:t>Dance Party</a:t>
            </a:r>
          </a:p>
        </p:txBody>
      </p:sp>
      <p:pic>
        <p:nvPicPr>
          <p:cNvPr id="4" name="Picture 3">
            <a:extLst>
              <a:ext uri="{FF2B5EF4-FFF2-40B4-BE49-F238E27FC236}">
                <a16:creationId xmlns:a16="http://schemas.microsoft.com/office/drawing/2014/main" id="{BD2A3245-0604-47CE-B2BF-DE762F0A57AA}"/>
              </a:ext>
            </a:extLst>
          </p:cNvPr>
          <p:cNvPicPr>
            <a:picLocks noChangeAspect="1"/>
          </p:cNvPicPr>
          <p:nvPr/>
        </p:nvPicPr>
        <p:blipFill>
          <a:blip r:embed="rId3"/>
          <a:stretch>
            <a:fillRect/>
          </a:stretch>
        </p:blipFill>
        <p:spPr>
          <a:xfrm>
            <a:off x="4707091" y="3376237"/>
            <a:ext cx="7340017" cy="3063875"/>
          </a:xfrm>
          <a:prstGeom prst="rect">
            <a:avLst/>
          </a:prstGeom>
        </p:spPr>
      </p:pic>
    </p:spTree>
    <p:extLst>
      <p:ext uri="{BB962C8B-B14F-4D97-AF65-F5344CB8AC3E}">
        <p14:creationId xmlns:p14="http://schemas.microsoft.com/office/powerpoint/2010/main" val="1107837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B6542-CCCA-4139-A206-2B1C905223B8}"/>
              </a:ext>
            </a:extLst>
          </p:cNvPr>
          <p:cNvSpPr>
            <a:spLocks noGrp="1"/>
          </p:cNvSpPr>
          <p:nvPr>
            <p:ph type="title"/>
          </p:nvPr>
        </p:nvSpPr>
        <p:spPr>
          <a:xfrm>
            <a:off x="838200" y="192041"/>
            <a:ext cx="10515600" cy="1325563"/>
          </a:xfrm>
        </p:spPr>
        <p:txBody>
          <a:bodyPr/>
          <a:lstStyle/>
          <a:p>
            <a:r>
              <a:rPr lang="en-US" dirty="0"/>
              <a:t>I heard………</a:t>
            </a:r>
          </a:p>
        </p:txBody>
      </p:sp>
      <p:sp>
        <p:nvSpPr>
          <p:cNvPr id="3" name="Content Placeholder 2">
            <a:extLst>
              <a:ext uri="{FF2B5EF4-FFF2-40B4-BE49-F238E27FC236}">
                <a16:creationId xmlns:a16="http://schemas.microsoft.com/office/drawing/2014/main" id="{1B051F00-86A7-4569-B997-089CC722DE21}"/>
              </a:ext>
            </a:extLst>
          </p:cNvPr>
          <p:cNvSpPr>
            <a:spLocks noGrp="1"/>
          </p:cNvSpPr>
          <p:nvPr>
            <p:ph idx="1"/>
          </p:nvPr>
        </p:nvSpPr>
        <p:spPr>
          <a:xfrm>
            <a:off x="230444" y="1433630"/>
            <a:ext cx="4773706" cy="2275728"/>
          </a:xfrm>
        </p:spPr>
        <p:txBody>
          <a:bodyPr>
            <a:normAutofit lnSpcReduction="10000"/>
          </a:bodyPr>
          <a:lstStyle/>
          <a:p>
            <a:pPr marL="0" indent="0" algn="ctr">
              <a:buNone/>
            </a:pPr>
            <a:r>
              <a:rPr lang="en-US" dirty="0"/>
              <a:t>Our partners Preservation Parks are hosting programming about how to safely view the eclipse as well as having food trucks on the day of the event at select locations.</a:t>
            </a:r>
          </a:p>
        </p:txBody>
      </p:sp>
      <p:pic>
        <p:nvPicPr>
          <p:cNvPr id="4" name="Picture 3">
            <a:extLst>
              <a:ext uri="{FF2B5EF4-FFF2-40B4-BE49-F238E27FC236}">
                <a16:creationId xmlns:a16="http://schemas.microsoft.com/office/drawing/2014/main" id="{7BA610BC-8284-4D5E-B660-68E8C8CBD4B2}"/>
              </a:ext>
            </a:extLst>
          </p:cNvPr>
          <p:cNvPicPr>
            <a:picLocks noChangeAspect="1"/>
          </p:cNvPicPr>
          <p:nvPr/>
        </p:nvPicPr>
        <p:blipFill>
          <a:blip r:embed="rId3"/>
          <a:stretch>
            <a:fillRect/>
          </a:stretch>
        </p:blipFill>
        <p:spPr>
          <a:xfrm>
            <a:off x="5251358" y="484095"/>
            <a:ext cx="6710198" cy="3602317"/>
          </a:xfrm>
          <a:prstGeom prst="rect">
            <a:avLst/>
          </a:prstGeom>
        </p:spPr>
      </p:pic>
      <p:pic>
        <p:nvPicPr>
          <p:cNvPr id="5" name="Picture 4">
            <a:extLst>
              <a:ext uri="{FF2B5EF4-FFF2-40B4-BE49-F238E27FC236}">
                <a16:creationId xmlns:a16="http://schemas.microsoft.com/office/drawing/2014/main" id="{9341794D-F371-4A22-826B-244FE5BB3400}"/>
              </a:ext>
            </a:extLst>
          </p:cNvPr>
          <p:cNvPicPr>
            <a:picLocks noChangeAspect="1"/>
          </p:cNvPicPr>
          <p:nvPr/>
        </p:nvPicPr>
        <p:blipFill>
          <a:blip r:embed="rId4"/>
          <a:stretch>
            <a:fillRect/>
          </a:stretch>
        </p:blipFill>
        <p:spPr>
          <a:xfrm>
            <a:off x="1745316" y="3876675"/>
            <a:ext cx="7671992" cy="2907183"/>
          </a:xfrm>
          <a:prstGeom prst="rect">
            <a:avLst/>
          </a:prstGeom>
        </p:spPr>
      </p:pic>
    </p:spTree>
    <p:extLst>
      <p:ext uri="{BB962C8B-B14F-4D97-AF65-F5344CB8AC3E}">
        <p14:creationId xmlns:p14="http://schemas.microsoft.com/office/powerpoint/2010/main" val="3150284520"/>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7967</TotalTime>
  <Words>3006</Words>
  <Application>Microsoft Office PowerPoint</Application>
  <PresentationFormat>Widescreen</PresentationFormat>
  <Paragraphs>407</Paragraphs>
  <Slides>34</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Bahnschrift</vt:lpstr>
      <vt:lpstr>Calibri</vt:lpstr>
      <vt:lpstr>Calibri Light</vt:lpstr>
      <vt:lpstr>Trebuchet MS</vt:lpstr>
      <vt:lpstr>2_Office Theme</vt:lpstr>
      <vt:lpstr>Solar Eclipse Situational Update Meeting</vt:lpstr>
      <vt:lpstr>Delaware County Eclipse Website</vt:lpstr>
      <vt:lpstr>PowerPoint Presentation</vt:lpstr>
      <vt:lpstr>PowerPoint Presentation</vt:lpstr>
      <vt:lpstr>I have heard………</vt:lpstr>
      <vt:lpstr>I heard…..</vt:lpstr>
      <vt:lpstr>I heard…..</vt:lpstr>
      <vt:lpstr>I heard….</vt:lpstr>
      <vt:lpstr>I heard………</vt:lpstr>
      <vt:lpstr>I have heard……</vt:lpstr>
      <vt:lpstr>I heard….</vt:lpstr>
      <vt:lpstr>PowerPoint Presentation</vt:lpstr>
      <vt:lpstr>Ohio EMA County Eclipse Video Conference</vt:lpstr>
      <vt:lpstr>Where do the numbers for population estimates come from? </vt:lpstr>
      <vt:lpstr>Where do the numbers for population estimates come from? </vt:lpstr>
      <vt:lpstr>Ohio Sentry Eclipse Event Tracker</vt:lpstr>
      <vt:lpstr>Congestion Mapping </vt:lpstr>
      <vt:lpstr>Congestion Mapping </vt:lpstr>
      <vt:lpstr>Eclipse Task Force update </vt:lpstr>
      <vt:lpstr>Communications</vt:lpstr>
      <vt:lpstr>Ohio EMA TTX Review &amp; Questions? </vt:lpstr>
      <vt:lpstr>Delaware County Events</vt:lpstr>
      <vt:lpstr>Delaware County Events</vt:lpstr>
      <vt:lpstr>Delaware County Events</vt:lpstr>
      <vt:lpstr>Delaware County Events</vt:lpstr>
      <vt:lpstr>Delaware County Events</vt:lpstr>
      <vt:lpstr>Delaware County Events</vt:lpstr>
      <vt:lpstr>PowerPoint Presentation</vt:lpstr>
      <vt:lpstr>Delaware County Events</vt:lpstr>
      <vt:lpstr>Delaware County Events</vt:lpstr>
      <vt:lpstr>Delaware County Events</vt:lpstr>
      <vt:lpstr>Delaware County Events</vt:lpstr>
      <vt:lpstr>Nearby Events to be aware of…….</vt:lpstr>
      <vt:lpstr> Questions, Comments, or Concerns?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Weber, Jecy</dc:creator>
  <cp:lastModifiedBy>Weber, Jecy</cp:lastModifiedBy>
  <cp:revision>51</cp:revision>
  <dcterms:created xsi:type="dcterms:W3CDTF">2024-02-01T16:01:41Z</dcterms:created>
  <dcterms:modified xsi:type="dcterms:W3CDTF">2024-02-16T16:10:18Z</dcterms:modified>
</cp:coreProperties>
</file>